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6"/>
  </p:handoutMasterIdLst>
  <p:sldIdLst>
    <p:sldId id="256"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300" r:id="rId21"/>
    <p:sldId id="301" r:id="rId22"/>
    <p:sldId id="304" r:id="rId23"/>
    <p:sldId id="302" r:id="rId24"/>
    <p:sldId id="305" r:id="rId25"/>
    <p:sldId id="303" r:id="rId26"/>
    <p:sldId id="306" r:id="rId27"/>
    <p:sldId id="307" r:id="rId28"/>
    <p:sldId id="299" r:id="rId29"/>
    <p:sldId id="311" r:id="rId30"/>
    <p:sldId id="312" r:id="rId31"/>
    <p:sldId id="310" r:id="rId32"/>
    <p:sldId id="309" r:id="rId33"/>
    <p:sldId id="313" r:id="rId34"/>
    <p:sldId id="316" r:id="rId35"/>
    <p:sldId id="314" r:id="rId36"/>
    <p:sldId id="315" r:id="rId37"/>
    <p:sldId id="318" r:id="rId38"/>
    <p:sldId id="319" r:id="rId39"/>
    <p:sldId id="320" r:id="rId40"/>
    <p:sldId id="328" r:id="rId41"/>
    <p:sldId id="321" r:id="rId42"/>
    <p:sldId id="329" r:id="rId43"/>
    <p:sldId id="323" r:id="rId44"/>
    <p:sldId id="330" r:id="rId45"/>
    <p:sldId id="322" r:id="rId46"/>
    <p:sldId id="324" r:id="rId47"/>
    <p:sldId id="331" r:id="rId48"/>
    <p:sldId id="325" r:id="rId49"/>
    <p:sldId id="332" r:id="rId50"/>
    <p:sldId id="326" r:id="rId51"/>
    <p:sldId id="333" r:id="rId52"/>
    <p:sldId id="327" r:id="rId53"/>
    <p:sldId id="334" r:id="rId54"/>
    <p:sldId id="31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ntha Bell" initials="SB" lastIdx="1" clrIdx="0">
    <p:extLst>
      <p:ext uri="{19B8F6BF-5375-455C-9EA6-DF929625EA0E}">
        <p15:presenceInfo xmlns:p15="http://schemas.microsoft.com/office/powerpoint/2012/main" userId="Samantha B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CC9900"/>
    <a:srgbClr val="37BD4D"/>
    <a:srgbClr val="9FD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284E7-45BB-4238-BC4E-5A8BB4FA5118}" type="datetimeFigureOut">
              <a:rPr lang="en-US" smtClean="0"/>
              <a:t>4/6/2021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6FB71C-D36B-407A-A76A-7ACC6D336286}" type="slidenum">
              <a:rPr lang="en-US" smtClean="0"/>
              <a:t>‹#›</a:t>
            </a:fld>
            <a:endParaRPr lang="en-US"/>
          </a:p>
        </p:txBody>
      </p:sp>
    </p:spTree>
    <p:extLst>
      <p:ext uri="{BB962C8B-B14F-4D97-AF65-F5344CB8AC3E}">
        <p14:creationId xmlns:p14="http://schemas.microsoft.com/office/powerpoint/2010/main" val="218018796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pic>
        <p:nvPicPr>
          <p:cNvPr id="7" name="Picture 6"/>
          <p:cNvPicPr>
            <a:picLocks noChangeAspect="1"/>
          </p:cNvPicPr>
          <p:nvPr userDrawn="1"/>
        </p:nvPicPr>
        <p:blipFill>
          <a:blip r:embed="rId2"/>
          <a:stretch>
            <a:fillRect/>
          </a:stretch>
        </p:blipFill>
        <p:spPr>
          <a:xfrm>
            <a:off x="0" y="6295326"/>
            <a:ext cx="2800865" cy="562674"/>
          </a:xfrm>
          <a:prstGeom prst="rect">
            <a:avLst/>
          </a:prstGeom>
        </p:spPr>
      </p:pic>
    </p:spTree>
    <p:extLst>
      <p:ext uri="{BB962C8B-B14F-4D97-AF65-F5344CB8AC3E}">
        <p14:creationId xmlns:p14="http://schemas.microsoft.com/office/powerpoint/2010/main" val="217275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cxnSp>
        <p:nvCxnSpPr>
          <p:cNvPr id="7" name="Google Shape;34;p5"/>
          <p:cNvCxnSpPr>
            <a:cxnSpLocks noChangeShapeType="1"/>
          </p:cNvCxnSpPr>
          <p:nvPr userDrawn="1"/>
        </p:nvCxnSpPr>
        <p:spPr bwMode="auto">
          <a:xfrm>
            <a:off x="960606" y="1424392"/>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26619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9306F5-A89A-4957-89F3-4EE4E75CCC7C}"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spTree>
    <p:extLst>
      <p:ext uri="{BB962C8B-B14F-4D97-AF65-F5344CB8AC3E}">
        <p14:creationId xmlns:p14="http://schemas.microsoft.com/office/powerpoint/2010/main" val="347961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1800"/>
            </a:lvl1pPr>
            <a:lvl2pPr>
              <a:defRPr sz="1400"/>
            </a:lvl2pPr>
            <a:lvl3pPr>
              <a:defRPr sz="1200"/>
            </a:lvl3pPr>
            <a:lvl4pPr>
              <a:defRPr sz="1000"/>
            </a:lvl4pPr>
            <a:lvl5pPr>
              <a:defRPr sz="8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89306F5-A89A-4957-89F3-4EE4E75CCC7C}"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pic>
        <p:nvPicPr>
          <p:cNvPr id="7" name="Google Shape;62;p10"/>
          <p:cNvPicPr preferRelativeResize="0">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 y="6356350"/>
            <a:ext cx="342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Google Shape;34;p5"/>
          <p:cNvCxnSpPr>
            <a:cxnSpLocks noChangeShapeType="1"/>
          </p:cNvCxnSpPr>
          <p:nvPr userDrawn="1"/>
        </p:nvCxnSpPr>
        <p:spPr bwMode="auto">
          <a:xfrm>
            <a:off x="960605" y="1399679"/>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3"/>
          <a:stretch>
            <a:fillRect/>
          </a:stretch>
        </p:blipFill>
        <p:spPr>
          <a:xfrm>
            <a:off x="0" y="6311876"/>
            <a:ext cx="2718485" cy="546124"/>
          </a:xfrm>
          <a:prstGeom prst="rect">
            <a:avLst/>
          </a:prstGeom>
        </p:spPr>
      </p:pic>
    </p:spTree>
    <p:extLst>
      <p:ext uri="{BB962C8B-B14F-4D97-AF65-F5344CB8AC3E}">
        <p14:creationId xmlns:p14="http://schemas.microsoft.com/office/powerpoint/2010/main" val="273951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9306F5-A89A-4957-89F3-4EE4E75CCC7C}"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C1035-1701-4DB0-B36E-35B153794B4B}" type="slidenum">
              <a:rPr lang="en-US" smtClean="0"/>
              <a:t>‹#›</a:t>
            </a:fld>
            <a:endParaRPr lang="en-US"/>
          </a:p>
        </p:txBody>
      </p:sp>
      <p:cxnSp>
        <p:nvCxnSpPr>
          <p:cNvPr id="7" name="Google Shape;34;p5"/>
          <p:cNvCxnSpPr>
            <a:cxnSpLocks noChangeShapeType="1"/>
          </p:cNvCxnSpPr>
          <p:nvPr userDrawn="1"/>
        </p:nvCxnSpPr>
        <p:spPr bwMode="auto">
          <a:xfrm>
            <a:off x="838200" y="4562475"/>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8470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9306F5-A89A-4957-89F3-4EE4E75CCC7C}"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968843" y="1416155"/>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74404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9306F5-A89A-4957-89F3-4EE4E75CCC7C}" type="datetimeFigureOut">
              <a:rPr lang="en-US" smtClean="0"/>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C1035-1701-4DB0-B36E-35B153794B4B}" type="slidenum">
              <a:rPr lang="en-US" smtClean="0"/>
              <a:t>‹#›</a:t>
            </a:fld>
            <a:endParaRPr lang="en-US"/>
          </a:p>
        </p:txBody>
      </p:sp>
      <p:cxnSp>
        <p:nvCxnSpPr>
          <p:cNvPr id="10" name="Google Shape;34;p5"/>
          <p:cNvCxnSpPr>
            <a:cxnSpLocks noChangeShapeType="1"/>
          </p:cNvCxnSpPr>
          <p:nvPr userDrawn="1"/>
        </p:nvCxnSpPr>
        <p:spPr bwMode="auto">
          <a:xfrm>
            <a:off x="952367" y="1424393"/>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5258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9306F5-A89A-4957-89F3-4EE4E75CCC7C}" type="datetimeFigureOut">
              <a:rPr lang="en-US" smtClean="0"/>
              <a:t>4/6/2021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C1035-1701-4DB0-B36E-35B153794B4B}" type="slidenum">
              <a:rPr lang="en-US" smtClean="0"/>
              <a:t>‹#›</a:t>
            </a:fld>
            <a:endParaRPr lang="en-US"/>
          </a:p>
        </p:txBody>
      </p:sp>
      <p:cxnSp>
        <p:nvCxnSpPr>
          <p:cNvPr id="6" name="Google Shape;34;p5"/>
          <p:cNvCxnSpPr>
            <a:cxnSpLocks noChangeShapeType="1"/>
          </p:cNvCxnSpPr>
          <p:nvPr userDrawn="1"/>
        </p:nvCxnSpPr>
        <p:spPr bwMode="auto">
          <a:xfrm>
            <a:off x="944130" y="1440868"/>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7" name="Picture 6"/>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19913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306F5-A89A-4957-89F3-4EE4E75CCC7C}" type="datetimeFigureOut">
              <a:rPr lang="en-US" smtClean="0"/>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C1035-1701-4DB0-B36E-35B153794B4B}" type="slidenum">
              <a:rPr lang="en-US" smtClean="0"/>
              <a:t>‹#›</a:t>
            </a:fld>
            <a:endParaRPr lang="en-US"/>
          </a:p>
        </p:txBody>
      </p:sp>
      <p:pic>
        <p:nvPicPr>
          <p:cNvPr id="5" name="Picture 4"/>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195562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9306F5-A89A-4957-89F3-4EE4E75CCC7C}"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838200" y="2048409"/>
            <a:ext cx="39338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285377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9306F5-A89A-4957-89F3-4EE4E75CCC7C}"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C1035-1701-4DB0-B36E-35B153794B4B}" type="slidenum">
              <a:rPr lang="en-US" smtClean="0"/>
              <a:t>‹#›</a:t>
            </a:fld>
            <a:endParaRPr lang="en-US"/>
          </a:p>
        </p:txBody>
      </p:sp>
      <p:cxnSp>
        <p:nvCxnSpPr>
          <p:cNvPr id="8" name="Google Shape;34;p5"/>
          <p:cNvCxnSpPr>
            <a:cxnSpLocks noChangeShapeType="1"/>
          </p:cNvCxnSpPr>
          <p:nvPr userDrawn="1"/>
        </p:nvCxnSpPr>
        <p:spPr bwMode="auto">
          <a:xfrm>
            <a:off x="838200" y="2057400"/>
            <a:ext cx="39338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a:stretch>
            <a:fillRect/>
          </a:stretch>
        </p:blipFill>
        <p:spPr>
          <a:xfrm>
            <a:off x="0" y="6277233"/>
            <a:ext cx="3575729" cy="589005"/>
          </a:xfrm>
          <a:prstGeom prst="rect">
            <a:avLst/>
          </a:prstGeom>
        </p:spPr>
      </p:pic>
    </p:spTree>
    <p:extLst>
      <p:ext uri="{BB962C8B-B14F-4D97-AF65-F5344CB8AC3E}">
        <p14:creationId xmlns:p14="http://schemas.microsoft.com/office/powerpoint/2010/main" val="935820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306F5-A89A-4957-89F3-4EE4E75CCC7C}" type="datetimeFigureOut">
              <a:rPr lang="en-US" smtClean="0"/>
              <a:t>4/6/2021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C1035-1701-4DB0-B36E-35B153794B4B}" type="slidenum">
              <a:rPr lang="en-US" smtClean="0"/>
              <a:t>‹#›</a:t>
            </a:fld>
            <a:endParaRPr lang="en-US"/>
          </a:p>
        </p:txBody>
      </p:sp>
    </p:spTree>
    <p:extLst>
      <p:ext uri="{BB962C8B-B14F-4D97-AF65-F5344CB8AC3E}">
        <p14:creationId xmlns:p14="http://schemas.microsoft.com/office/powerpoint/2010/main" val="1267431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onsolas" panose="020B06090202040302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q8SzNKib5-4" TargetMode="External"/><Relationship Id="rId2" Type="http://schemas.openxmlformats.org/officeDocument/2006/relationships/hyperlink" Target="https://www.youtube.com/watch?v=NvHjYOilOf8" TargetMode="External"/><Relationship Id="rId1" Type="http://schemas.openxmlformats.org/officeDocument/2006/relationships/slideLayout" Target="../slideLayouts/slideLayout2.xml"/><Relationship Id="rId5" Type="http://schemas.openxmlformats.org/officeDocument/2006/relationships/hyperlink" Target="https://bookdown.org/rdpeng/rprogdatascience/regular-expressions.html" TargetMode="External"/><Relationship Id="rId4" Type="http://schemas.openxmlformats.org/officeDocument/2006/relationships/hyperlink" Target="https://www.linkedin.com/pulse/tying-all-together-stringr-samantha-be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f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rdocumentation.org/packages/base/versions/3.6.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ocumentation.org/packages/gsubfn/versions/0.7/topics/strapply" TargetMode="External"/><Relationship Id="rId2" Type="http://schemas.openxmlformats.org/officeDocument/2006/relationships/hyperlink" Target="https://cran.r-project.org/web/packages/gsubfn/gsubfn.pdf"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rdocumentation.org/packages/base/versions/3.6.2/topics/gre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1.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25.emf"/><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3.bin"/><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32.emf"/><Relationship Id="rId4" Type="http://schemas.openxmlformats.org/officeDocument/2006/relationships/image" Target="../media/image30.emf"/><Relationship Id="rId9"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6.bin"/><Relationship Id="rId7" Type="http://schemas.openxmlformats.org/officeDocument/2006/relationships/oleObject" Target="../embeddings/oleObject7.bin"/><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png"/><Relationship Id="rId11" Type="http://schemas.openxmlformats.org/officeDocument/2006/relationships/image" Target="../media/image38.emf"/><Relationship Id="rId5" Type="http://schemas.openxmlformats.org/officeDocument/2006/relationships/image" Target="../media/image39.png"/><Relationship Id="rId10" Type="http://schemas.openxmlformats.org/officeDocument/2006/relationships/oleObject" Target="../embeddings/oleObject8.bin"/><Relationship Id="rId4" Type="http://schemas.openxmlformats.org/officeDocument/2006/relationships/image" Target="../media/image36.emf"/><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rdocumentation.org/packages/base/versions/3.6.2/topics/gre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0.png"/><Relationship Id="rId3" Type="http://schemas.openxmlformats.org/officeDocument/2006/relationships/oleObject" Target="../embeddings/oleObject9.bin"/><Relationship Id="rId7" Type="http://schemas.openxmlformats.org/officeDocument/2006/relationships/image" Target="../media/image45.emf"/><Relationship Id="rId12"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47.emf"/><Relationship Id="rId5" Type="http://schemas.openxmlformats.org/officeDocument/2006/relationships/image" Target="../media/image48.png"/><Relationship Id="rId10" Type="http://schemas.openxmlformats.org/officeDocument/2006/relationships/oleObject" Target="../embeddings/oleObject12.bin"/><Relationship Id="rId4" Type="http://schemas.openxmlformats.org/officeDocument/2006/relationships/image" Target="../media/image44.emf"/><Relationship Id="rId9" Type="http://schemas.openxmlformats.org/officeDocument/2006/relationships/image" Target="../media/image46.e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ringr.tidyverse.org/reference/str_detec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13.bin"/><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53.png"/><Relationship Id="rId4" Type="http://schemas.openxmlformats.org/officeDocument/2006/relationships/image" Target="../media/image51.emf"/><Relationship Id="rId9"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rdocumentation.org/packages/stringr/versions/1.4.0/topics/str_matc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5.bin"/><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59.png"/><Relationship Id="rId4" Type="http://schemas.openxmlformats.org/officeDocument/2006/relationships/image" Target="../media/image57.e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rdocumentation.org/packages/base/versions/3.6.2/topics/gre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17.bin"/><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64.png"/><Relationship Id="rId4" Type="http://schemas.openxmlformats.org/officeDocument/2006/relationships/image" Target="../media/image62.emf"/></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rdocumentation.org/packages/stringr/versions/1.4.0/topics/str_spli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oleObject" Target="../embeddings/oleObject19.bin"/><Relationship Id="rId7" Type="http://schemas.openxmlformats.org/officeDocument/2006/relationships/image" Target="../media/image68.emf"/><Relationship Id="rId12"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69.emf"/><Relationship Id="rId4" Type="http://schemas.openxmlformats.org/officeDocument/2006/relationships/image" Target="../media/image67.emf"/><Relationship Id="rId9"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8.png"/><Relationship Id="rId5" Type="http://schemas.openxmlformats.org/officeDocument/2006/relationships/image" Target="../media/image76.emf"/><Relationship Id="rId4" Type="http://schemas.openxmlformats.org/officeDocument/2006/relationships/oleObject" Target="../embeddings/oleObject22.bin"/></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6.xml"/><Relationship Id="rId4" Type="http://schemas.openxmlformats.org/officeDocument/2006/relationships/image" Target="../media/image84.gif"/></Relationships>
</file>

<file path=ppt/slides/_rels/slide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rstudio.com/wp-content/uploads/2016/09/RegExCheatsheet.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1119" y="1114311"/>
            <a:ext cx="9939251" cy="2387600"/>
          </a:xfrm>
        </p:spPr>
        <p:txBody>
          <a:bodyPr/>
          <a:lstStyle/>
          <a:p>
            <a:r>
              <a:rPr lang="en-US" dirty="0" smtClean="0"/>
              <a:t>REGEX</a:t>
            </a:r>
            <a:endParaRPr lang="en-US" dirty="0"/>
          </a:p>
        </p:txBody>
      </p:sp>
      <p:sp>
        <p:nvSpPr>
          <p:cNvPr id="3" name="Subtitle 2"/>
          <p:cNvSpPr>
            <a:spLocks noGrp="1"/>
          </p:cNvSpPr>
          <p:nvPr>
            <p:ph type="subTitle" idx="1"/>
          </p:nvPr>
        </p:nvSpPr>
        <p:spPr>
          <a:xfrm>
            <a:off x="1738743" y="3585413"/>
            <a:ext cx="9144000" cy="1655762"/>
          </a:xfrm>
        </p:spPr>
        <p:txBody>
          <a:bodyPr/>
          <a:lstStyle/>
          <a:p>
            <a:r>
              <a:rPr lang="en-US" dirty="0" smtClean="0"/>
              <a:t>Training in R</a:t>
            </a:r>
            <a:endParaRPr lang="en-US" dirty="0"/>
          </a:p>
        </p:txBody>
      </p:sp>
      <p:cxnSp>
        <p:nvCxnSpPr>
          <p:cNvPr id="4" name="Google Shape;34;p5"/>
          <p:cNvCxnSpPr>
            <a:cxnSpLocks noChangeShapeType="1"/>
          </p:cNvCxnSpPr>
          <p:nvPr/>
        </p:nvCxnSpPr>
        <p:spPr bwMode="auto">
          <a:xfrm>
            <a:off x="2051481" y="3501911"/>
            <a:ext cx="8518525" cy="0"/>
          </a:xfrm>
          <a:prstGeom prst="straightConnector1">
            <a:avLst/>
          </a:prstGeom>
          <a:noFill/>
          <a:ln w="38100">
            <a:solidFill>
              <a:srgbClr val="FEB70D"/>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818997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set up a REGEX</a:t>
            </a:r>
            <a:endParaRPr lang="en-US" dirty="0"/>
          </a:p>
        </p:txBody>
      </p:sp>
      <p:sp>
        <p:nvSpPr>
          <p:cNvPr id="3" name="Content Placeholder 2"/>
          <p:cNvSpPr>
            <a:spLocks noGrp="1"/>
          </p:cNvSpPr>
          <p:nvPr>
            <p:ph idx="1"/>
          </p:nvPr>
        </p:nvSpPr>
        <p:spPr/>
        <p:txBody>
          <a:bodyPr/>
          <a:lstStyle/>
          <a:p>
            <a:r>
              <a:rPr lang="en-US" dirty="0"/>
              <a:t>It can be helpful to write out what you want to say in English first. Let’s think about our “dog” example again. </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a:t>Ideally, we want to tell the computer to do the following:</a:t>
            </a:r>
          </a:p>
          <a:p>
            <a:pPr marL="457200" lvl="1" indent="0">
              <a:buNone/>
            </a:pPr>
            <a:r>
              <a:rPr lang="en-US" i="1" dirty="0" smtClean="0"/>
              <a:t>“</a:t>
            </a:r>
            <a:r>
              <a:rPr lang="en-US" i="1" dirty="0"/>
              <a:t>Find the text ‘dog’, where the word starts with ‘dog’ and ends in either g, </a:t>
            </a:r>
            <a:r>
              <a:rPr lang="en-US" i="1" dirty="0" err="1"/>
              <a:t>gs</a:t>
            </a:r>
            <a:r>
              <a:rPr lang="en-US" i="1" dirty="0"/>
              <a:t>, or </a:t>
            </a:r>
            <a:r>
              <a:rPr lang="en-US" i="1" dirty="0" err="1" smtClean="0"/>
              <a:t>ggies</a:t>
            </a:r>
            <a:r>
              <a:rPr lang="en-US" i="1" dirty="0" smtClean="0"/>
              <a:t>. </a:t>
            </a:r>
            <a:r>
              <a:rPr lang="en-US" i="1" dirty="0"/>
              <a:t>Also consider ‘canine’ to be a match</a:t>
            </a:r>
            <a:r>
              <a:rPr lang="en-US" i="1" dirty="0" smtClean="0"/>
              <a:t>.”</a:t>
            </a:r>
            <a:endParaRPr lang="en-US" dirty="0"/>
          </a:p>
          <a:p>
            <a:pPr lvl="1"/>
            <a:r>
              <a:rPr lang="en-US" sz="1200" dirty="0" smtClean="0"/>
              <a:t>“dog” text</a:t>
            </a:r>
          </a:p>
          <a:p>
            <a:pPr lvl="1"/>
            <a:r>
              <a:rPr lang="en-US" sz="1200" dirty="0" smtClean="0"/>
              <a:t>Word begins with dog (not the ending of some other word like “hotdog”</a:t>
            </a:r>
          </a:p>
          <a:p>
            <a:pPr lvl="1"/>
            <a:r>
              <a:rPr lang="en-US" sz="1200" dirty="0" smtClean="0"/>
              <a:t>Ends in g, </a:t>
            </a:r>
            <a:r>
              <a:rPr lang="en-US" sz="1200" dirty="0" err="1" smtClean="0"/>
              <a:t>gs</a:t>
            </a:r>
            <a:r>
              <a:rPr lang="en-US" sz="1200" dirty="0" smtClean="0"/>
              <a:t>, or </a:t>
            </a:r>
            <a:r>
              <a:rPr lang="en-US" sz="1200" dirty="0" err="1" smtClean="0"/>
              <a:t>ggies</a:t>
            </a:r>
            <a:r>
              <a:rPr lang="en-US" sz="1200" dirty="0" smtClean="0"/>
              <a:t> </a:t>
            </a:r>
            <a:r>
              <a:rPr lang="en-US" sz="1200" i="1" dirty="0"/>
              <a:t>(dog, dogs, doggies</a:t>
            </a:r>
            <a:r>
              <a:rPr lang="en-US" sz="1200" i="1" dirty="0" smtClean="0"/>
              <a:t>)</a:t>
            </a:r>
          </a:p>
          <a:p>
            <a:pPr lvl="1"/>
            <a:r>
              <a:rPr lang="en-US" sz="1200" i="1" dirty="0" smtClean="0"/>
              <a:t>“canine” or “canines”  would also be a match</a:t>
            </a:r>
            <a:endParaRPr lang="en-US" sz="1200" dirty="0"/>
          </a:p>
        </p:txBody>
      </p:sp>
      <p:pic>
        <p:nvPicPr>
          <p:cNvPr id="4" name="Picture 3"/>
          <p:cNvPicPr>
            <a:picLocks noChangeAspect="1"/>
          </p:cNvPicPr>
          <p:nvPr/>
        </p:nvPicPr>
        <p:blipFill rotWithShape="1">
          <a:blip r:embed="rId2"/>
          <a:srcRect t="13728" r="42841"/>
          <a:stretch/>
        </p:blipFill>
        <p:spPr>
          <a:xfrm>
            <a:off x="1097280" y="2397098"/>
            <a:ext cx="3408218" cy="1314796"/>
          </a:xfrm>
          <a:prstGeom prst="rect">
            <a:avLst/>
          </a:prstGeom>
        </p:spPr>
      </p:pic>
    </p:spTree>
    <p:extLst>
      <p:ext uri="{BB962C8B-B14F-4D97-AF65-F5344CB8AC3E}">
        <p14:creationId xmlns:p14="http://schemas.microsoft.com/office/powerpoint/2010/main" val="42373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our REGEX</a:t>
            </a:r>
            <a:endParaRPr lang="en-US" dirty="0"/>
          </a:p>
        </p:txBody>
      </p:sp>
      <p:sp>
        <p:nvSpPr>
          <p:cNvPr id="3" name="Content Placeholder 2"/>
          <p:cNvSpPr>
            <a:spLocks noGrp="1"/>
          </p:cNvSpPr>
          <p:nvPr>
            <p:ph idx="1"/>
          </p:nvPr>
        </p:nvSpPr>
        <p:spPr/>
        <p:txBody>
          <a:bodyPr>
            <a:normAutofit lnSpcReduction="10000"/>
          </a:bodyPr>
          <a:lstStyle/>
          <a:p>
            <a:pPr marL="342900" marR="0" lvl="0" indent="-342900">
              <a:lnSpc>
                <a:spcPct val="107000"/>
              </a:lnSpc>
              <a:spcBef>
                <a:spcPts val="0"/>
              </a:spcBef>
              <a:spcAft>
                <a:spcPts val="0"/>
              </a:spcAft>
              <a:buFont typeface="+mj-lt"/>
              <a:buAutoNum type="arabicPeriod"/>
            </a:pPr>
            <a:r>
              <a:rPr lang="en-US" dirty="0">
                <a:ea typeface="Calibri" panose="020F0502020204030204" pitchFamily="34" charset="0"/>
                <a:cs typeface="Calibri" panose="020F0502020204030204" pitchFamily="34" charset="0"/>
              </a:rPr>
              <a:t>Start with the simple root</a:t>
            </a: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smtClean="0">
                <a:highlight>
                  <a:srgbClr val="D3D3D3"/>
                </a:highlight>
                <a:ea typeface="Calibri" panose="020F0502020204030204" pitchFamily="34" charset="0"/>
                <a:cs typeface="Calibri" panose="020F0502020204030204" pitchFamily="34" charset="0"/>
              </a:rPr>
              <a:t>dog</a:t>
            </a:r>
          </a:p>
          <a:p>
            <a:pPr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sz="1400" u="sng" dirty="0" smtClean="0">
                <a:ea typeface="Calibri" panose="020F0502020204030204" pitchFamily="34" charset="0"/>
                <a:cs typeface="Calibri" panose="020F0502020204030204" pitchFamily="34" charset="0"/>
              </a:rPr>
              <a:t>What does it say? </a:t>
            </a:r>
          </a:p>
          <a:p>
            <a:pPr marR="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must </a:t>
            </a:r>
            <a:r>
              <a:rPr lang="en-US" sz="1400" dirty="0">
                <a:ea typeface="Calibri" panose="020F0502020204030204" pitchFamily="34" charset="0"/>
                <a:cs typeface="Calibri" panose="020F0502020204030204" pitchFamily="34" charset="0"/>
              </a:rPr>
              <a:t>match exactly “dog”</a:t>
            </a:r>
            <a:endParaRPr lang="en-US" sz="12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2. Add </a:t>
            </a:r>
            <a:r>
              <a:rPr lang="en-US" dirty="0">
                <a:ea typeface="Calibri" panose="020F0502020204030204" pitchFamily="34" charset="0"/>
                <a:cs typeface="Calibri" panose="020F0502020204030204" pitchFamily="34" charset="0"/>
              </a:rPr>
              <a:t>the variations: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Looking </a:t>
            </a:r>
            <a:r>
              <a:rPr lang="en-US" dirty="0">
                <a:ea typeface="Calibri" panose="020F0502020204030204" pitchFamily="34" charset="0"/>
                <a:cs typeface="Calibri" panose="020F0502020204030204" pitchFamily="34" charset="0"/>
              </a:rPr>
              <a:t>at our cheat sheet, we can see that the pipe “|” is used to say “or”</a:t>
            </a:r>
            <a:endParaRPr lang="en-US" sz="1600" dirty="0">
              <a:ea typeface="Calibri" panose="020F0502020204030204" pitchFamily="34" charset="0"/>
              <a:cs typeface="Times New Roman" panose="02020603050405020304" pitchFamily="18" charset="0"/>
            </a:endParaRPr>
          </a:p>
          <a:p>
            <a:pPr lvl="0"/>
            <a:r>
              <a:rPr lang="en-US" dirty="0"/>
              <a:t>We should encapsulate the things that the “or” is comparing in parenthesis so that the pipe knows how long each phrase is. (compare “dog” and “canine”, not </a:t>
            </a:r>
            <a:r>
              <a:rPr lang="en-US" dirty="0" smtClean="0"/>
              <a:t>just the “g</a:t>
            </a:r>
            <a:r>
              <a:rPr lang="en-US" dirty="0"/>
              <a:t>” and “c”)</a:t>
            </a:r>
          </a:p>
          <a:p>
            <a:r>
              <a:rPr lang="en-US" dirty="0">
                <a:highlight>
                  <a:srgbClr val="D3D3D3"/>
                </a:highlight>
              </a:rPr>
              <a:t>(</a:t>
            </a:r>
            <a:r>
              <a:rPr lang="en-US" dirty="0" smtClean="0">
                <a:highlight>
                  <a:srgbClr val="D3D3D3"/>
                </a:highlight>
                <a:ea typeface="Calibri" panose="020F0502020204030204" pitchFamily="34" charset="0"/>
                <a:cs typeface="Calibri" panose="020F0502020204030204" pitchFamily="34" charset="0"/>
              </a:rPr>
              <a:t>dog)|(canine)</a:t>
            </a:r>
          </a:p>
          <a:p>
            <a:pPr marR="0" indent="0">
              <a:lnSpc>
                <a:spcPct val="107000"/>
              </a:lnSpc>
              <a:spcBef>
                <a:spcPts val="0"/>
              </a:spcBef>
              <a:spcAft>
                <a:spcPts val="0"/>
              </a:spcAft>
              <a:buNone/>
            </a:pPr>
            <a:endParaRPr lang="en-US" sz="1600" dirty="0" smtClean="0">
              <a:ea typeface="Calibri" panose="020F0502020204030204" pitchFamily="34" charset="0"/>
              <a:cs typeface="Times New Roman" panose="02020603050405020304" pitchFamily="18" charset="0"/>
            </a:endParaRPr>
          </a:p>
          <a:p>
            <a:pPr indent="0">
              <a:lnSpc>
                <a:spcPct val="107000"/>
              </a:lnSpc>
              <a:spcBef>
                <a:spcPts val="0"/>
              </a:spcBef>
              <a:buNone/>
            </a:pPr>
            <a:r>
              <a:rPr lang="en-US" sz="1400" u="sng" dirty="0" smtClean="0">
                <a:ea typeface="Calibri" panose="020F0502020204030204" pitchFamily="34" charset="0"/>
                <a:cs typeface="Calibri" panose="020F0502020204030204" pitchFamily="34" charset="0"/>
              </a:rPr>
              <a:t>What </a:t>
            </a:r>
            <a:r>
              <a:rPr lang="en-US" sz="1400" u="sng" dirty="0">
                <a:ea typeface="Calibri" panose="020F0502020204030204" pitchFamily="34" charset="0"/>
                <a:cs typeface="Calibri" panose="020F0502020204030204" pitchFamily="34" charset="0"/>
              </a:rPr>
              <a:t>does it say? </a:t>
            </a:r>
          </a:p>
          <a:p>
            <a:pPr marR="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must </a:t>
            </a:r>
            <a:r>
              <a:rPr lang="en-US" sz="1400" dirty="0">
                <a:ea typeface="Calibri" panose="020F0502020204030204" pitchFamily="34" charset="0"/>
                <a:cs typeface="Calibri" panose="020F0502020204030204" pitchFamily="34" charset="0"/>
              </a:rPr>
              <a:t>match exactly “dog” or “canine”</a:t>
            </a:r>
            <a:endParaRPr lang="en-US" sz="1200" dirty="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4112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p:txBody>
          <a:bodyPr/>
          <a:lstStyle/>
          <a:p>
            <a:pPr marL="0" marR="0" lvl="0" indent="0">
              <a:lnSpc>
                <a:spcPct val="107000"/>
              </a:lnSpc>
              <a:spcBef>
                <a:spcPts val="0"/>
              </a:spcBef>
              <a:spcAft>
                <a:spcPts val="0"/>
              </a:spcAft>
              <a:buNone/>
            </a:pPr>
            <a:r>
              <a:rPr lang="en-US" dirty="0" smtClean="0"/>
              <a:t>3. </a:t>
            </a:r>
            <a:r>
              <a:rPr lang="en-US" dirty="0">
                <a:ea typeface="Calibri" panose="020F0502020204030204" pitchFamily="34" charset="0"/>
                <a:cs typeface="Calibri" panose="020F0502020204030204" pitchFamily="34" charset="0"/>
              </a:rPr>
              <a:t>Add optional endings: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sz="1600" dirty="0" smtClean="0">
                <a:ea typeface="Calibri" panose="020F0502020204030204" pitchFamily="34" charset="0"/>
                <a:cs typeface="Calibri" panose="020F0502020204030204" pitchFamily="34" charset="0"/>
              </a:rPr>
              <a:t>Using </a:t>
            </a:r>
            <a:r>
              <a:rPr lang="en-US" sz="1600" dirty="0">
                <a:ea typeface="Calibri" panose="020F0502020204030204" pitchFamily="34" charset="0"/>
                <a:cs typeface="Calibri" panose="020F0502020204030204" pitchFamily="34" charset="0"/>
              </a:rPr>
              <a:t>[ ] we can specify multiple options as a subset. By adding a </a:t>
            </a:r>
            <a:r>
              <a:rPr lang="en-US" sz="1600" i="1" dirty="0">
                <a:ea typeface="Calibri" panose="020F0502020204030204" pitchFamily="34" charset="0"/>
                <a:cs typeface="Calibri" panose="020F0502020204030204" pitchFamily="34" charset="0"/>
              </a:rPr>
              <a:t>quantifier </a:t>
            </a:r>
            <a:r>
              <a:rPr lang="en-US" sz="1600" dirty="0">
                <a:ea typeface="Calibri" panose="020F0502020204030204" pitchFamily="34" charset="0"/>
                <a:cs typeface="Calibri" panose="020F0502020204030204" pitchFamily="34" charset="0"/>
              </a:rPr>
              <a:t>we can specify how many times we want them to appear – in this case at least one time for g, </a:t>
            </a:r>
            <a:r>
              <a:rPr lang="en-US" sz="1600" dirty="0" err="1">
                <a:ea typeface="Calibri" panose="020F0502020204030204" pitchFamily="34" charset="0"/>
                <a:cs typeface="Calibri" panose="020F0502020204030204" pitchFamily="34" charset="0"/>
              </a:rPr>
              <a:t>gs</a:t>
            </a:r>
            <a:r>
              <a:rPr lang="en-US" sz="1600" dirty="0">
                <a:ea typeface="Calibri" panose="020F0502020204030204" pitchFamily="34" charset="0"/>
                <a:cs typeface="Calibri" panose="020F0502020204030204" pitchFamily="34" charset="0"/>
              </a:rPr>
              <a:t>, or </a:t>
            </a:r>
            <a:r>
              <a:rPr lang="en-US" sz="1600" dirty="0" err="1">
                <a:ea typeface="Calibri" panose="020F0502020204030204" pitchFamily="34" charset="0"/>
                <a:cs typeface="Calibri" panose="020F0502020204030204" pitchFamily="34" charset="0"/>
              </a:rPr>
              <a:t>ggies</a:t>
            </a:r>
            <a:r>
              <a:rPr lang="en-US" sz="1600" dirty="0">
                <a:ea typeface="Calibri" panose="020F0502020204030204" pitchFamily="34" charset="0"/>
                <a:cs typeface="Calibri" panose="020F0502020204030204" pitchFamily="34" charset="0"/>
              </a:rPr>
              <a:t>, and at least zero times and at most 1 time for the s after “canine” – since it is ok to not have an s. </a:t>
            </a:r>
            <a:endParaRPr lang="en-US" sz="14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smtClean="0">
                <a:ea typeface="Calibri" panose="020F0502020204030204" pitchFamily="34" charset="0"/>
                <a:cs typeface="Calibri" panose="020F0502020204030204" pitchFamily="34" charset="0"/>
              </a:rPr>
              <a:t>Everything </a:t>
            </a:r>
            <a:r>
              <a:rPr lang="en-US" sz="1400" dirty="0">
                <a:ea typeface="Calibri" panose="020F0502020204030204" pitchFamily="34" charset="0"/>
                <a:cs typeface="Calibri" panose="020F0502020204030204" pitchFamily="34" charset="0"/>
              </a:rPr>
              <a:t>within </a:t>
            </a:r>
            <a:r>
              <a:rPr lang="en-US" sz="1400" dirty="0" smtClean="0">
                <a:ea typeface="Calibri" panose="020F0502020204030204" pitchFamily="34" charset="0"/>
                <a:cs typeface="Calibri" panose="020F0502020204030204" pitchFamily="34" charset="0"/>
              </a:rPr>
              <a:t>parentheses is </a:t>
            </a:r>
            <a:r>
              <a:rPr lang="en-US" sz="1400" dirty="0">
                <a:ea typeface="Calibri" panose="020F0502020204030204" pitchFamily="34" charset="0"/>
                <a:cs typeface="Calibri" panose="020F0502020204030204" pitchFamily="34" charset="0"/>
              </a:rPr>
              <a:t>a </a:t>
            </a:r>
            <a:r>
              <a:rPr lang="en-US" sz="1400" dirty="0" smtClean="0">
                <a:ea typeface="Calibri" panose="020F0502020204030204" pitchFamily="34" charset="0"/>
                <a:cs typeface="Calibri" panose="020F0502020204030204" pitchFamily="34" charset="0"/>
              </a:rPr>
              <a:t>subset, and </a:t>
            </a:r>
            <a:r>
              <a:rPr lang="en-US" sz="1400" dirty="0">
                <a:ea typeface="Calibri" panose="020F0502020204030204" pitchFamily="34" charset="0"/>
                <a:cs typeface="Calibri" panose="020F0502020204030204" pitchFamily="34" charset="0"/>
              </a:rPr>
              <a:t>the pipe “|” between them shows that any of the options is ok:  </a:t>
            </a:r>
            <a:r>
              <a:rPr lang="en-US" sz="1400" dirty="0" smtClean="0">
                <a:ea typeface="Calibri" panose="020F0502020204030204" pitchFamily="34" charset="0"/>
                <a:cs typeface="Calibri" panose="020F0502020204030204" pitchFamily="34" charset="0"/>
              </a:rPr>
              <a:t>( </a:t>
            </a:r>
            <a:r>
              <a:rPr lang="en-US" sz="1400" dirty="0">
                <a:ea typeface="Calibri" panose="020F0502020204030204" pitchFamily="34" charset="0"/>
                <a:cs typeface="Calibri" panose="020F0502020204030204" pitchFamily="34" charset="0"/>
              </a:rPr>
              <a:t>this | that </a:t>
            </a:r>
            <a:r>
              <a:rPr lang="en-US" sz="1400" dirty="0" smtClean="0">
                <a:ea typeface="Calibri" panose="020F0502020204030204" pitchFamily="34" charset="0"/>
                <a:cs typeface="Calibri" panose="020F0502020204030204" pitchFamily="34" charset="0"/>
              </a:rPr>
              <a:t>)</a:t>
            </a:r>
          </a:p>
          <a:p>
            <a:pPr marL="342900" marR="0" lvl="0" indent="-342900">
              <a:lnSpc>
                <a:spcPct val="107000"/>
              </a:lnSpc>
              <a:spcBef>
                <a:spcPts val="0"/>
              </a:spcBef>
              <a:spcAft>
                <a:spcPts val="0"/>
              </a:spcAft>
              <a:buFont typeface="Symbol" panose="05050102010706020507" pitchFamily="18" charset="2"/>
              <a:buChar char=""/>
            </a:pPr>
            <a:r>
              <a:rPr lang="en-US" sz="1400" dirty="0" smtClean="0">
                <a:ea typeface="Calibri" panose="020F0502020204030204" pitchFamily="34" charset="0"/>
                <a:cs typeface="Calibri" panose="020F0502020204030204" pitchFamily="34" charset="0"/>
              </a:rPr>
              <a:t>Square brackets contain a list of permitted characters</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a typeface="Calibri" panose="020F0502020204030204" pitchFamily="34" charset="0"/>
                <a:cs typeface="Calibri" panose="020F0502020204030204" pitchFamily="34" charset="0"/>
              </a:rPr>
              <a:t>? means “at least zero, at most 1”</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a typeface="Calibri" panose="020F0502020204030204" pitchFamily="34" charset="0"/>
                <a:cs typeface="Calibri" panose="020F0502020204030204" pitchFamily="34" charset="0"/>
              </a:rPr>
              <a:t>{ } brackets like this contain the number of occurrences allowed, and can be a range {</a:t>
            </a:r>
            <a:r>
              <a:rPr lang="en-US" sz="1400" dirty="0" smtClean="0">
                <a:ea typeface="Calibri" panose="020F0502020204030204" pitchFamily="34" charset="0"/>
                <a:cs typeface="Calibri" panose="020F0502020204030204" pitchFamily="34" charset="0"/>
              </a:rPr>
              <a:t>0,1}</a:t>
            </a:r>
            <a:endParaRPr lang="en-US" sz="1200" dirty="0" smtClean="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1200" dirty="0">
              <a:highlight>
                <a:srgbClr val="D3D3D3"/>
              </a:highlight>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sz="1600" dirty="0" smtClean="0">
                <a:highlight>
                  <a:srgbClr val="D3D3D3"/>
                </a:highlight>
                <a:ea typeface="Calibri" panose="020F0502020204030204" pitchFamily="34" charset="0"/>
                <a:cs typeface="Calibri" panose="020F0502020204030204" pitchFamily="34" charset="0"/>
              </a:rPr>
              <a:t>(do(</a:t>
            </a:r>
            <a:r>
              <a:rPr lang="en-US" sz="1600" dirty="0" err="1" smtClean="0">
                <a:highlight>
                  <a:srgbClr val="D3D3D3"/>
                </a:highlight>
                <a:ea typeface="Calibri" panose="020F0502020204030204" pitchFamily="34" charset="0"/>
                <a:cs typeface="Calibri" panose="020F0502020204030204" pitchFamily="34" charset="0"/>
              </a:rPr>
              <a:t>g|gs|ggies</a:t>
            </a:r>
            <a:r>
              <a:rPr lang="en-US" sz="1600" dirty="0">
                <a:highlight>
                  <a:srgbClr val="D3D3D3"/>
                </a:highlight>
                <a:ea typeface="Calibri" panose="020F0502020204030204" pitchFamily="34" charset="0"/>
                <a:cs typeface="Calibri" panose="020F0502020204030204" pitchFamily="34" charset="0"/>
              </a:rPr>
              <a:t>)</a:t>
            </a:r>
            <a:r>
              <a:rPr lang="en-US" sz="1600" dirty="0" smtClean="0">
                <a:highlight>
                  <a:srgbClr val="D3D3D3"/>
                </a:highlight>
                <a:ea typeface="Calibri" panose="020F0502020204030204" pitchFamily="34" charset="0"/>
                <a:cs typeface="Calibri" panose="020F0502020204030204" pitchFamily="34" charset="0"/>
              </a:rPr>
              <a:t>{1})|(canine[s]?)</a:t>
            </a:r>
            <a:endParaRPr lang="en-US" sz="1400" dirty="0" smtClean="0">
              <a:highlight>
                <a:srgbClr val="D3D3D3"/>
              </a:highlight>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400" dirty="0">
              <a:highlight>
                <a:srgbClr val="D3D3D3"/>
              </a:highlight>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400" u="sng" dirty="0">
                <a:ea typeface="Calibri" panose="020F0502020204030204" pitchFamily="34" charset="0"/>
                <a:cs typeface="Calibri" panose="020F0502020204030204" pitchFamily="34" charset="0"/>
              </a:rPr>
              <a:t>What does it say? </a:t>
            </a:r>
          </a:p>
          <a:p>
            <a:pPr marL="0" marR="0" lvl="0" indent="0">
              <a:lnSpc>
                <a:spcPct val="107000"/>
              </a:lnSpc>
              <a:spcBef>
                <a:spcPts val="0"/>
              </a:spcBef>
              <a:spcAft>
                <a:spcPts val="0"/>
              </a:spcAft>
              <a:buNone/>
            </a:pPr>
            <a:r>
              <a:rPr lang="en-US" sz="1400" dirty="0" smtClean="0">
                <a:ea typeface="Calibri" panose="020F0502020204030204" pitchFamily="34" charset="0"/>
                <a:cs typeface="Calibri" panose="020F0502020204030204" pitchFamily="34" charset="0"/>
              </a:rPr>
              <a:t>match </a:t>
            </a:r>
            <a:r>
              <a:rPr lang="en-US" sz="1400" dirty="0">
                <a:ea typeface="Calibri" panose="020F0502020204030204" pitchFamily="34" charset="0"/>
                <a:cs typeface="Calibri" panose="020F0502020204030204" pitchFamily="34" charset="0"/>
              </a:rPr>
              <a:t>“do” with one ending of “g”, “</a:t>
            </a:r>
            <a:r>
              <a:rPr lang="en-US" sz="1400" dirty="0" err="1">
                <a:ea typeface="Calibri" panose="020F0502020204030204" pitchFamily="34" charset="0"/>
                <a:cs typeface="Calibri" panose="020F0502020204030204" pitchFamily="34" charset="0"/>
              </a:rPr>
              <a:t>gs</a:t>
            </a:r>
            <a:r>
              <a:rPr lang="en-US" sz="1400" dirty="0">
                <a:ea typeface="Calibri" panose="020F0502020204030204" pitchFamily="34" charset="0"/>
                <a:cs typeface="Calibri" panose="020F0502020204030204" pitchFamily="34" charset="0"/>
              </a:rPr>
              <a:t>”, or “</a:t>
            </a:r>
            <a:r>
              <a:rPr lang="en-US" sz="1400" dirty="0" err="1">
                <a:ea typeface="Calibri" panose="020F0502020204030204" pitchFamily="34" charset="0"/>
                <a:cs typeface="Calibri" panose="020F0502020204030204" pitchFamily="34" charset="0"/>
              </a:rPr>
              <a:t>ggies</a:t>
            </a:r>
            <a:r>
              <a:rPr lang="en-US" sz="1400" dirty="0">
                <a:ea typeface="Calibri" panose="020F0502020204030204" pitchFamily="34" charset="0"/>
                <a:cs typeface="Calibri" panose="020F0502020204030204" pitchFamily="34" charset="0"/>
              </a:rPr>
              <a:t>”. Or match “canine”, which might end in an “s”. </a:t>
            </a:r>
            <a:endParaRPr lang="en-US" sz="1200" dirty="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3103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p:txBody>
          <a:bodyPr>
            <a:normAutofit/>
          </a:bodyPr>
          <a:lstStyle/>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4. Make </a:t>
            </a:r>
            <a:r>
              <a:rPr lang="en-US" dirty="0">
                <a:ea typeface="Calibri" panose="020F0502020204030204" pitchFamily="34" charset="0"/>
                <a:cs typeface="Calibri" panose="020F0502020204030204" pitchFamily="34" charset="0"/>
              </a:rPr>
              <a:t>it be the beginning of a word, not within a larger word. </a:t>
            </a:r>
            <a:endParaRPr lang="en-US" dirty="0" smtClean="0">
              <a:ea typeface="Calibri" panose="020F0502020204030204" pitchFamily="34" charset="0"/>
              <a:cs typeface="Calibri" panose="020F0502020204030204" pitchFamily="34" charset="0"/>
            </a:endParaRPr>
          </a:p>
          <a:p>
            <a:pPr marL="0" marR="0" lvl="0" indent="0">
              <a:lnSpc>
                <a:spcPct val="107000"/>
              </a:lnSpc>
              <a:spcBef>
                <a:spcPts val="0"/>
              </a:spcBef>
              <a:spcAft>
                <a:spcPts val="0"/>
              </a:spcAft>
              <a:buNone/>
            </a:pPr>
            <a:r>
              <a:rPr lang="en-US" sz="1600" dirty="0" smtClean="0">
                <a:ea typeface="Calibri" panose="020F0502020204030204" pitchFamily="34" charset="0"/>
                <a:cs typeface="Calibri" panose="020F0502020204030204" pitchFamily="34" charset="0"/>
              </a:rPr>
              <a:t>By </a:t>
            </a:r>
            <a:r>
              <a:rPr lang="en-US" sz="1600" dirty="0">
                <a:ea typeface="Calibri" panose="020F0502020204030204" pitchFamily="34" charset="0"/>
                <a:cs typeface="Calibri" panose="020F0502020204030204" pitchFamily="34" charset="0"/>
              </a:rPr>
              <a:t>adding an </a:t>
            </a:r>
            <a:r>
              <a:rPr lang="en-US" sz="1600" i="1" dirty="0">
                <a:ea typeface="Calibri" panose="020F0502020204030204" pitchFamily="34" charset="0"/>
                <a:cs typeface="Calibri" panose="020F0502020204030204" pitchFamily="34" charset="0"/>
              </a:rPr>
              <a:t>anchor </a:t>
            </a:r>
            <a:r>
              <a:rPr lang="en-US" sz="1600" dirty="0">
                <a:ea typeface="Calibri" panose="020F0502020204030204" pitchFamily="34" charset="0"/>
                <a:cs typeface="Calibri" panose="020F0502020204030204" pitchFamily="34" charset="0"/>
              </a:rPr>
              <a:t>“\\&lt;” we can avoid matching words that contain “dog” – like “hotdog</a:t>
            </a:r>
            <a:r>
              <a:rPr lang="en-US" sz="1600" dirty="0" smtClean="0">
                <a:ea typeface="Calibri" panose="020F0502020204030204" pitchFamily="34" charset="0"/>
                <a:cs typeface="Calibri" panose="020F0502020204030204" pitchFamily="34" charset="0"/>
              </a:rPr>
              <a:t>”</a:t>
            </a:r>
          </a:p>
          <a:p>
            <a:pPr>
              <a:lnSpc>
                <a:spcPct val="107000"/>
              </a:lnSpc>
              <a:spcBef>
                <a:spcPts val="0"/>
              </a:spcBef>
            </a:pPr>
            <a:r>
              <a:rPr lang="en-US" dirty="0" smtClean="0"/>
              <a:t>Since this anchors the beginning of our string to the letter “d”, the entire phrase is anchored as well. </a:t>
            </a:r>
            <a:endParaRPr lang="en-US" sz="14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smtClean="0">
                <a:highlight>
                  <a:srgbClr val="D3D3D3"/>
                </a:highlight>
                <a:ea typeface="Calibri" panose="020F0502020204030204" pitchFamily="34" charset="0"/>
                <a:cs typeface="Calibri" panose="020F0502020204030204" pitchFamily="34" charset="0"/>
              </a:rPr>
              <a:t>(\\&lt;do(</a:t>
            </a:r>
            <a:r>
              <a:rPr lang="en-US" dirty="0" err="1" smtClean="0">
                <a:highlight>
                  <a:srgbClr val="D3D3D3"/>
                </a:highlight>
                <a:ea typeface="Calibri" panose="020F0502020204030204" pitchFamily="34" charset="0"/>
                <a:cs typeface="Calibri" panose="020F0502020204030204" pitchFamily="34" charset="0"/>
              </a:rPr>
              <a:t>g|gs|ggies</a:t>
            </a:r>
            <a:r>
              <a:rPr lang="en-US" dirty="0" smtClean="0">
                <a:highlight>
                  <a:srgbClr val="D3D3D3"/>
                </a:highlight>
                <a:ea typeface="Calibri" panose="020F0502020204030204" pitchFamily="34" charset="0"/>
                <a:cs typeface="Calibri" panose="020F0502020204030204" pitchFamily="34" charset="0"/>
              </a:rPr>
              <a:t>){</a:t>
            </a:r>
            <a:r>
              <a:rPr lang="en-US" dirty="0">
                <a:highlight>
                  <a:srgbClr val="D3D3D3"/>
                </a:highlight>
                <a:ea typeface="Calibri" panose="020F0502020204030204" pitchFamily="34" charset="0"/>
                <a:cs typeface="Calibri" panose="020F0502020204030204" pitchFamily="34" charset="0"/>
              </a:rPr>
              <a:t>1</a:t>
            </a:r>
            <a:r>
              <a:rPr lang="en-US" dirty="0" smtClean="0">
                <a:highlight>
                  <a:srgbClr val="D3D3D3"/>
                </a:highlight>
                <a:ea typeface="Calibri" panose="020F0502020204030204" pitchFamily="34" charset="0"/>
                <a:cs typeface="Calibri" panose="020F0502020204030204" pitchFamily="34" charset="0"/>
              </a:rPr>
              <a:t>})|(canine[s]?)</a:t>
            </a: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indent="0">
              <a:lnSpc>
                <a:spcPct val="107000"/>
              </a:lnSpc>
              <a:spcBef>
                <a:spcPts val="0"/>
              </a:spcBef>
              <a:buNone/>
            </a:pPr>
            <a:r>
              <a:rPr lang="en-US" sz="1200" u="sng" dirty="0">
                <a:ea typeface="Calibri" panose="020F0502020204030204" pitchFamily="34" charset="0"/>
                <a:cs typeface="Calibri" panose="020F0502020204030204" pitchFamily="34" charset="0"/>
              </a:rPr>
              <a:t>What does it say? </a:t>
            </a:r>
            <a:endParaRPr lang="en-US" sz="1200" dirty="0" smtClean="0">
              <a:ea typeface="Calibri" panose="020F0502020204030204" pitchFamily="34" charset="0"/>
              <a:cs typeface="Calibri" panose="020F0502020204030204" pitchFamily="34" charset="0"/>
            </a:endParaRPr>
          </a:p>
          <a:p>
            <a:pPr marR="0" indent="0">
              <a:lnSpc>
                <a:spcPct val="107000"/>
              </a:lnSpc>
              <a:spcBef>
                <a:spcPts val="0"/>
              </a:spcBef>
              <a:spcAft>
                <a:spcPts val="0"/>
              </a:spcAft>
              <a:buNone/>
            </a:pPr>
            <a:r>
              <a:rPr lang="en-US" sz="1200" dirty="0" smtClean="0">
                <a:ea typeface="Calibri" panose="020F0502020204030204" pitchFamily="34" charset="0"/>
                <a:cs typeface="Calibri" panose="020F0502020204030204" pitchFamily="34" charset="0"/>
              </a:rPr>
              <a:t>match </a:t>
            </a:r>
            <a:r>
              <a:rPr lang="en-US" sz="1200" dirty="0">
                <a:ea typeface="Calibri" panose="020F0502020204030204" pitchFamily="34" charset="0"/>
                <a:cs typeface="Calibri" panose="020F0502020204030204" pitchFamily="34" charset="0"/>
              </a:rPr>
              <a:t>a word starting with “do” with one ending of “g”, “</a:t>
            </a:r>
            <a:r>
              <a:rPr lang="en-US" sz="1200" dirty="0" err="1">
                <a:ea typeface="Calibri" panose="020F0502020204030204" pitchFamily="34" charset="0"/>
                <a:cs typeface="Calibri" panose="020F0502020204030204" pitchFamily="34" charset="0"/>
              </a:rPr>
              <a:t>gs</a:t>
            </a:r>
            <a:r>
              <a:rPr lang="en-US" sz="1200" dirty="0">
                <a:ea typeface="Calibri" panose="020F0502020204030204" pitchFamily="34" charset="0"/>
                <a:cs typeface="Calibri" panose="020F0502020204030204" pitchFamily="34" charset="0"/>
              </a:rPr>
              <a:t>”, or “</a:t>
            </a:r>
            <a:r>
              <a:rPr lang="en-US" sz="1200" dirty="0" err="1">
                <a:ea typeface="Calibri" panose="020F0502020204030204" pitchFamily="34" charset="0"/>
                <a:cs typeface="Calibri" panose="020F0502020204030204" pitchFamily="34" charset="0"/>
              </a:rPr>
              <a:t>ggies</a:t>
            </a:r>
            <a:r>
              <a:rPr lang="en-US" sz="1200" dirty="0">
                <a:ea typeface="Calibri" panose="020F0502020204030204" pitchFamily="34" charset="0"/>
                <a:cs typeface="Calibri" panose="020F0502020204030204" pitchFamily="34" charset="0"/>
              </a:rPr>
              <a:t>”. Or match “canine”, which might end in an “s</a:t>
            </a:r>
            <a:r>
              <a:rPr lang="en-US" sz="1200" dirty="0" smtClean="0">
                <a:ea typeface="Calibri" panose="020F0502020204030204" pitchFamily="34" charset="0"/>
                <a:cs typeface="Calibri" panose="020F0502020204030204" pitchFamily="34" charset="0"/>
              </a:rPr>
              <a:t>”.</a:t>
            </a:r>
          </a:p>
          <a:p>
            <a:pPr marR="0" indent="0">
              <a:lnSpc>
                <a:spcPct val="107000"/>
              </a:lnSpc>
              <a:spcBef>
                <a:spcPts val="0"/>
              </a:spcBef>
              <a:spcAft>
                <a:spcPts val="0"/>
              </a:spcAft>
              <a:buNone/>
            </a:pPr>
            <a:endParaRPr lang="en-US" sz="1200" dirty="0" smtClean="0">
              <a:ea typeface="Calibri" panose="020F0502020204030204" pitchFamily="34" charset="0"/>
              <a:cs typeface="Calibri" panose="020F0502020204030204" pitchFamily="34" charset="0"/>
            </a:endParaRPr>
          </a:p>
          <a:p>
            <a:pPr marR="0" indent="0">
              <a:lnSpc>
                <a:spcPct val="107000"/>
              </a:lnSpc>
              <a:spcBef>
                <a:spcPts val="0"/>
              </a:spcBef>
              <a:spcAft>
                <a:spcPts val="0"/>
              </a:spcAft>
              <a:buNone/>
            </a:pPr>
            <a:r>
              <a:rPr lang="en-US" sz="1200" dirty="0" smtClean="0">
                <a:ea typeface="Calibri" panose="020F0502020204030204" pitchFamily="34" charset="0"/>
                <a:cs typeface="Calibri" panose="020F0502020204030204" pitchFamily="34" charset="0"/>
              </a:rPr>
              <a:t> </a:t>
            </a:r>
            <a:endParaRPr lang="en-US" sz="1200" dirty="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1316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our REGEX</a:t>
            </a:r>
          </a:p>
        </p:txBody>
      </p:sp>
      <p:sp>
        <p:nvSpPr>
          <p:cNvPr id="3" name="Content Placeholder 2"/>
          <p:cNvSpPr>
            <a:spLocks noGrp="1"/>
          </p:cNvSpPr>
          <p:nvPr>
            <p:ph idx="1"/>
          </p:nvPr>
        </p:nvSpPr>
        <p:spPr>
          <a:xfrm>
            <a:off x="838200" y="1825624"/>
            <a:ext cx="10515600" cy="4533611"/>
          </a:xfrm>
        </p:spPr>
        <p:txBody>
          <a:bodyPr>
            <a:normAutofit/>
          </a:bodyPr>
          <a:lstStyle/>
          <a:p>
            <a:pPr marL="0" marR="0" lvl="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5. When </a:t>
            </a:r>
            <a:r>
              <a:rPr lang="en-US" dirty="0">
                <a:ea typeface="Calibri" panose="020F0502020204030204" pitchFamily="34" charset="0"/>
                <a:cs typeface="Calibri" panose="020F0502020204030204" pitchFamily="34" charset="0"/>
              </a:rPr>
              <a:t>searching, use the option </a:t>
            </a:r>
            <a:r>
              <a:rPr lang="en-US" dirty="0" err="1">
                <a:ea typeface="Calibri" panose="020F0502020204030204" pitchFamily="34" charset="0"/>
                <a:cs typeface="Calibri" panose="020F0502020204030204" pitchFamily="34" charset="0"/>
              </a:rPr>
              <a:t>ignore.case</a:t>
            </a:r>
            <a:r>
              <a:rPr lang="en-US" dirty="0">
                <a:ea typeface="Calibri" panose="020F0502020204030204" pitchFamily="34" charset="0"/>
                <a:cs typeface="Calibri" panose="020F0502020204030204" pitchFamily="34" charset="0"/>
              </a:rPr>
              <a:t> = TRUE to ignore capitalizations. </a:t>
            </a: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dirty="0" err="1">
                <a:highlight>
                  <a:srgbClr val="D3D3D3"/>
                </a:highlight>
                <a:ea typeface="Calibri" panose="020F0502020204030204" pitchFamily="34" charset="0"/>
                <a:cs typeface="Calibri" panose="020F0502020204030204" pitchFamily="34" charset="0"/>
              </a:rPr>
              <a:t>grepl</a:t>
            </a:r>
            <a:r>
              <a:rPr lang="en-US" dirty="0">
                <a:highlight>
                  <a:srgbClr val="D3D3D3"/>
                </a:highlight>
                <a:ea typeface="Calibri" panose="020F0502020204030204" pitchFamily="34" charset="0"/>
                <a:cs typeface="Calibri" panose="020F0502020204030204" pitchFamily="34" charset="0"/>
              </a:rPr>
              <a:t>(“(\\&lt;</a:t>
            </a:r>
            <a:r>
              <a:rPr lang="en-US" dirty="0" smtClean="0">
                <a:highlight>
                  <a:srgbClr val="D3D3D3"/>
                </a:highlight>
                <a:ea typeface="Calibri" panose="020F0502020204030204" pitchFamily="34" charset="0"/>
                <a:cs typeface="Calibri" panose="020F0502020204030204" pitchFamily="34" charset="0"/>
              </a:rPr>
              <a:t>do(</a:t>
            </a:r>
            <a:r>
              <a:rPr lang="en-US" dirty="0" err="1" smtClean="0">
                <a:highlight>
                  <a:srgbClr val="D3D3D3"/>
                </a:highlight>
                <a:ea typeface="Calibri" panose="020F0502020204030204" pitchFamily="34" charset="0"/>
                <a:cs typeface="Calibri" panose="020F0502020204030204" pitchFamily="34" charset="0"/>
              </a:rPr>
              <a:t>g|gs|ggies</a:t>
            </a:r>
            <a:r>
              <a:rPr lang="en-US" dirty="0" smtClean="0">
                <a:highlight>
                  <a:srgbClr val="D3D3D3"/>
                </a:highlight>
                <a:ea typeface="Calibri" panose="020F0502020204030204" pitchFamily="34" charset="0"/>
                <a:cs typeface="Calibri" panose="020F0502020204030204" pitchFamily="34" charset="0"/>
              </a:rPr>
              <a:t>){</a:t>
            </a:r>
            <a:r>
              <a:rPr lang="en-US" dirty="0">
                <a:highlight>
                  <a:srgbClr val="D3D3D3"/>
                </a:highlight>
                <a:ea typeface="Calibri" panose="020F0502020204030204" pitchFamily="34" charset="0"/>
                <a:cs typeface="Calibri" panose="020F0502020204030204" pitchFamily="34" charset="0"/>
              </a:rPr>
              <a:t>1})|(canine[s]?)”, data, </a:t>
            </a:r>
            <a:r>
              <a:rPr lang="en-US" dirty="0" err="1">
                <a:highlight>
                  <a:srgbClr val="D3D3D3"/>
                </a:highlight>
                <a:ea typeface="Calibri" panose="020F0502020204030204" pitchFamily="34" charset="0"/>
                <a:cs typeface="Calibri" panose="020F0502020204030204" pitchFamily="34" charset="0"/>
              </a:rPr>
              <a:t>ignore.case</a:t>
            </a:r>
            <a:r>
              <a:rPr lang="en-US" dirty="0">
                <a:highlight>
                  <a:srgbClr val="D3D3D3"/>
                </a:highlight>
                <a:ea typeface="Calibri" panose="020F0502020204030204" pitchFamily="34" charset="0"/>
                <a:cs typeface="Calibri" panose="020F0502020204030204" pitchFamily="34" charset="0"/>
              </a:rPr>
              <a:t>=TRUE</a:t>
            </a:r>
            <a:r>
              <a:rPr lang="en-US" dirty="0" smtClean="0">
                <a:highlight>
                  <a:srgbClr val="D3D3D3"/>
                </a:highlight>
                <a:ea typeface="Calibri" panose="020F0502020204030204" pitchFamily="34" charset="0"/>
                <a:cs typeface="Calibri" panose="020F0502020204030204" pitchFamily="34" charset="0"/>
              </a:rPr>
              <a:t>)</a:t>
            </a:r>
          </a:p>
          <a:p>
            <a:pPr marR="0" indent="0">
              <a:lnSpc>
                <a:spcPct val="107000"/>
              </a:lnSpc>
              <a:spcBef>
                <a:spcPts val="0"/>
              </a:spcBef>
              <a:spcAft>
                <a:spcPts val="0"/>
              </a:spcAft>
              <a:buNone/>
            </a:pPr>
            <a:endParaRPr lang="en-US" sz="1600" dirty="0">
              <a:highlight>
                <a:srgbClr val="D3D3D3"/>
              </a:highlight>
              <a:ea typeface="Calibri" panose="020F0502020204030204" pitchFamily="34" charset="0"/>
              <a:cs typeface="Calibri" panose="020F0502020204030204" pitchFamily="34" charset="0"/>
            </a:endParaRPr>
          </a:p>
          <a:p>
            <a:pPr indent="0">
              <a:lnSpc>
                <a:spcPct val="107000"/>
              </a:lnSpc>
              <a:spcBef>
                <a:spcPts val="0"/>
              </a:spcBef>
              <a:buNone/>
            </a:pPr>
            <a:r>
              <a:rPr lang="en-US" sz="1600" u="sng" dirty="0" smtClean="0">
                <a:ea typeface="Calibri" panose="020F0502020204030204" pitchFamily="34" charset="0"/>
                <a:cs typeface="Calibri" panose="020F0502020204030204" pitchFamily="34" charset="0"/>
              </a:rPr>
              <a:t>How does this compare to our original goal? </a:t>
            </a:r>
            <a:endParaRPr lang="en-US" sz="1600" u="sng" dirty="0">
              <a:ea typeface="Calibri" panose="020F0502020204030204" pitchFamily="34" charset="0"/>
              <a:cs typeface="Calibri" panose="020F0502020204030204" pitchFamily="34" charset="0"/>
            </a:endParaRPr>
          </a:p>
          <a:p>
            <a:pPr indent="0">
              <a:lnSpc>
                <a:spcPct val="107000"/>
              </a:lnSpc>
              <a:spcBef>
                <a:spcPts val="0"/>
              </a:spcBef>
              <a:buNone/>
            </a:pPr>
            <a:r>
              <a:rPr lang="en-US" sz="1600" dirty="0">
                <a:ea typeface="Calibri" panose="020F0502020204030204" pitchFamily="34" charset="0"/>
                <a:cs typeface="Calibri" panose="020F0502020204030204" pitchFamily="34" charset="0"/>
              </a:rPr>
              <a:t>match a word starting with “do” with one ending of “g”, “</a:t>
            </a:r>
            <a:r>
              <a:rPr lang="en-US" sz="1600" dirty="0" err="1">
                <a:ea typeface="Calibri" panose="020F0502020204030204" pitchFamily="34" charset="0"/>
                <a:cs typeface="Calibri" panose="020F0502020204030204" pitchFamily="34" charset="0"/>
              </a:rPr>
              <a:t>gs</a:t>
            </a:r>
            <a:r>
              <a:rPr lang="en-US" sz="1600" dirty="0">
                <a:ea typeface="Calibri" panose="020F0502020204030204" pitchFamily="34" charset="0"/>
                <a:cs typeface="Calibri" panose="020F0502020204030204" pitchFamily="34" charset="0"/>
              </a:rPr>
              <a:t>”, or “</a:t>
            </a:r>
            <a:r>
              <a:rPr lang="en-US" sz="1600" dirty="0" err="1">
                <a:ea typeface="Calibri" panose="020F0502020204030204" pitchFamily="34" charset="0"/>
                <a:cs typeface="Calibri" panose="020F0502020204030204" pitchFamily="34" charset="0"/>
              </a:rPr>
              <a:t>ggies</a:t>
            </a:r>
            <a:r>
              <a:rPr lang="en-US" sz="1600" dirty="0">
                <a:ea typeface="Calibri" panose="020F0502020204030204" pitchFamily="34" charset="0"/>
                <a:cs typeface="Calibri" panose="020F0502020204030204" pitchFamily="34" charset="0"/>
              </a:rPr>
              <a:t>”. Or match “canine”, which might end in an “s”. </a:t>
            </a:r>
            <a:endParaRPr lang="en-US" sz="1600" dirty="0">
              <a:ea typeface="Calibri" panose="020F0502020204030204" pitchFamily="34" charset="0"/>
              <a:cs typeface="Times New Roman" panose="02020603050405020304" pitchFamily="18" charset="0"/>
            </a:endParaRPr>
          </a:p>
          <a:p>
            <a:pPr lvl="1"/>
            <a:r>
              <a:rPr lang="en-US" sz="1200" dirty="0" smtClean="0"/>
              <a:t>“</a:t>
            </a:r>
            <a:r>
              <a:rPr lang="en-US" sz="1200" dirty="0"/>
              <a:t>dog” </a:t>
            </a:r>
            <a:r>
              <a:rPr lang="en-US" sz="1200" dirty="0" smtClean="0"/>
              <a:t>text </a:t>
            </a:r>
            <a:endParaRPr lang="en-US" sz="1200" dirty="0"/>
          </a:p>
          <a:p>
            <a:pPr lvl="1"/>
            <a:r>
              <a:rPr lang="en-US" sz="1200" dirty="0"/>
              <a:t>Word begins with dog (not the ending of some other word like “hotdog”</a:t>
            </a:r>
          </a:p>
          <a:p>
            <a:pPr lvl="1"/>
            <a:r>
              <a:rPr lang="en-US" sz="1200" dirty="0"/>
              <a:t>Ends in g, </a:t>
            </a:r>
            <a:r>
              <a:rPr lang="en-US" sz="1200" dirty="0" err="1"/>
              <a:t>gs</a:t>
            </a:r>
            <a:r>
              <a:rPr lang="en-US" sz="1200" dirty="0"/>
              <a:t>, or </a:t>
            </a:r>
            <a:r>
              <a:rPr lang="en-US" sz="1200" dirty="0" err="1"/>
              <a:t>ggies</a:t>
            </a:r>
            <a:r>
              <a:rPr lang="en-US" sz="1200" dirty="0"/>
              <a:t> </a:t>
            </a:r>
            <a:r>
              <a:rPr lang="en-US" sz="1200" i="1" dirty="0"/>
              <a:t>(dog, dogs, doggies)</a:t>
            </a:r>
          </a:p>
          <a:p>
            <a:pPr lvl="1"/>
            <a:r>
              <a:rPr lang="en-US" sz="1200" i="1" dirty="0"/>
              <a:t>“canine” or “canines”  would also be a match</a:t>
            </a:r>
            <a:endParaRPr lang="en-US" sz="1200" dirty="0"/>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L="0" indent="0">
              <a:buNone/>
            </a:pPr>
            <a:r>
              <a:rPr lang="en-US" dirty="0" smtClean="0"/>
              <a:t>Now we can try to match our data again:</a:t>
            </a:r>
          </a:p>
          <a:p>
            <a:pPr marL="0" indent="0">
              <a:buNone/>
            </a:pPr>
            <a:endParaRPr lang="en-US" dirty="0"/>
          </a:p>
          <a:p>
            <a:pPr marL="0" indent="0">
              <a:buNone/>
            </a:pPr>
            <a:r>
              <a:rPr lang="en-US" dirty="0" smtClean="0"/>
              <a:t>								</a:t>
            </a:r>
          </a:p>
          <a:p>
            <a:pPr marL="0" indent="0">
              <a:buNone/>
            </a:pPr>
            <a:r>
              <a:rPr lang="en-US" dirty="0"/>
              <a:t>	</a:t>
            </a:r>
            <a:r>
              <a:rPr lang="en-US" dirty="0" smtClean="0"/>
              <a:t>							</a:t>
            </a:r>
            <a:r>
              <a:rPr lang="en-US" dirty="0"/>
              <a:t> </a:t>
            </a:r>
            <a:r>
              <a:rPr lang="en-US" dirty="0" smtClean="0"/>
              <a:t> </a:t>
            </a:r>
            <a:r>
              <a:rPr lang="en-US" sz="2400" b="1" dirty="0" smtClean="0">
                <a:solidFill>
                  <a:schemeClr val="accent2"/>
                </a:solidFill>
              </a:rPr>
              <a:t>GREAT!</a:t>
            </a:r>
            <a:endParaRPr lang="en-US" sz="2400" b="1" dirty="0">
              <a:solidFill>
                <a:schemeClr val="accent2"/>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2" y="3507417"/>
            <a:ext cx="245685" cy="245685"/>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3738983"/>
            <a:ext cx="245685" cy="245685"/>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3974872"/>
            <a:ext cx="245685" cy="245685"/>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71" y="4216234"/>
            <a:ext cx="245685" cy="245685"/>
          </a:xfrm>
          <a:prstGeom prst="rect">
            <a:avLst/>
          </a:prstGeom>
        </p:spPr>
      </p:pic>
      <p:pic>
        <p:nvPicPr>
          <p:cNvPr id="12" name="Picture 11"/>
          <p:cNvPicPr>
            <a:picLocks noChangeAspect="1"/>
          </p:cNvPicPr>
          <p:nvPr/>
        </p:nvPicPr>
        <p:blipFill rotWithShape="1">
          <a:blip r:embed="rId3"/>
          <a:srcRect t="15612"/>
          <a:stretch/>
        </p:blipFill>
        <p:spPr>
          <a:xfrm>
            <a:off x="838200" y="5099786"/>
            <a:ext cx="7362825" cy="1133349"/>
          </a:xfrm>
          <a:prstGeom prst="rect">
            <a:avLst/>
          </a:prstGeom>
        </p:spPr>
      </p:pic>
    </p:spTree>
    <p:extLst>
      <p:ext uri="{BB962C8B-B14F-4D97-AF65-F5344CB8AC3E}">
        <p14:creationId xmlns:p14="http://schemas.microsoft.com/office/powerpoint/2010/main" val="35826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6" presetClass="entr" presetSubtype="16"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ircle(in)">
                                      <p:cBhvr>
                                        <p:cTn id="43" dur="2000"/>
                                        <p:tgtEl>
                                          <p:spTgt spid="3">
                                            <p:txEl>
                                              <p:pRg st="13" end="13"/>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ircle(in)">
                                      <p:cBhvr>
                                        <p:cTn id="4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REGEX when writing it</a:t>
            </a:r>
            <a:endParaRPr lang="en-US" dirty="0"/>
          </a:p>
        </p:txBody>
      </p:sp>
      <p:sp>
        <p:nvSpPr>
          <p:cNvPr id="3" name="Content Placeholder 2"/>
          <p:cNvSpPr>
            <a:spLocks noGrp="1"/>
          </p:cNvSpPr>
          <p:nvPr>
            <p:ph idx="1"/>
          </p:nvPr>
        </p:nvSpPr>
        <p:spPr>
          <a:xfrm>
            <a:off x="838200" y="1471353"/>
            <a:ext cx="10515600" cy="4705610"/>
          </a:xfrm>
        </p:spPr>
        <p:txBody>
          <a:bodyPr>
            <a:normAutofit fontScale="85000" lnSpcReduction="10000"/>
          </a:bodyPr>
          <a:lstStyle/>
          <a:p>
            <a:pPr marL="0" marR="0" indent="0">
              <a:lnSpc>
                <a:spcPct val="107000"/>
              </a:lnSpc>
              <a:spcBef>
                <a:spcPts val="0"/>
              </a:spcBef>
              <a:spcAft>
                <a:spcPts val="0"/>
              </a:spcAft>
              <a:buNone/>
            </a:pPr>
            <a:r>
              <a:rPr lang="en-US" dirty="0">
                <a:ea typeface="Calibri" panose="020F0502020204030204" pitchFamily="34" charset="0"/>
                <a:cs typeface="Calibri" panose="020F0502020204030204" pitchFamily="34" charset="0"/>
              </a:rPr>
              <a:t>Our REGEX for dogs worked great, but what if it didn’t? How do we test this without iterating over the entire dataset?</a:t>
            </a:r>
            <a:endParaRPr lang="en-US" sz="16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100" b="1" dirty="0">
                <a:latin typeface="Bahnschrift Condensed" panose="020B0502040204020203" pitchFamily="34" charset="0"/>
                <a:ea typeface="Calibri" panose="020F0502020204030204" pitchFamily="34" charset="0"/>
                <a:cs typeface="Calibri" panose="020F0502020204030204" pitchFamily="34" charset="0"/>
              </a:rPr>
              <a:t> </a:t>
            </a:r>
            <a:r>
              <a:rPr lang="en-US" sz="2100" b="1" dirty="0" smtClean="0">
                <a:latin typeface="Bahnschrift Condensed" panose="020B0502040204020203" pitchFamily="34" charset="0"/>
                <a:ea typeface="Calibri" panose="020F0502020204030204" pitchFamily="34" charset="0"/>
                <a:cs typeface="Calibri" panose="020F0502020204030204" pitchFamily="34" charset="0"/>
              </a:rPr>
              <a:t>  When </a:t>
            </a:r>
            <a:r>
              <a:rPr lang="en-US" sz="2100" b="1" dirty="0">
                <a:latin typeface="Bahnschrift Condensed" panose="020B0502040204020203" pitchFamily="34" charset="0"/>
                <a:ea typeface="Calibri" panose="020F0502020204030204" pitchFamily="34" charset="0"/>
                <a:cs typeface="Calibri" panose="020F0502020204030204" pitchFamily="34" charset="0"/>
              </a:rPr>
              <a:t>testing REGEX, try some </a:t>
            </a:r>
            <a:r>
              <a:rPr lang="en-US" sz="2100" b="1" u="sng" dirty="0" smtClean="0">
                <a:latin typeface="Bahnschrift Condensed" panose="020B0502040204020203" pitchFamily="34" charset="0"/>
                <a:ea typeface="Calibri" panose="020F0502020204030204" pitchFamily="34" charset="0"/>
                <a:cs typeface="Calibri" panose="020F0502020204030204" pitchFamily="34" charset="0"/>
              </a:rPr>
              <a:t>example text </a:t>
            </a:r>
            <a:r>
              <a:rPr lang="en-US" sz="2100" b="1" dirty="0" smtClean="0">
                <a:latin typeface="Bahnschrift Condensed" panose="020B0502040204020203" pitchFamily="34" charset="0"/>
                <a:ea typeface="Calibri" panose="020F0502020204030204" pitchFamily="34" charset="0"/>
                <a:cs typeface="Calibri" panose="020F0502020204030204" pitchFamily="34" charset="0"/>
              </a:rPr>
              <a:t>against </a:t>
            </a:r>
            <a:r>
              <a:rPr lang="en-US" sz="2100" b="1" dirty="0">
                <a:latin typeface="Bahnschrift Condensed" panose="020B0502040204020203" pitchFamily="34" charset="0"/>
                <a:ea typeface="Calibri" panose="020F0502020204030204" pitchFamily="34" charset="0"/>
                <a:cs typeface="Calibri" panose="020F0502020204030204" pitchFamily="34" charset="0"/>
              </a:rPr>
              <a:t>your pattern to look for possible mistakes or the need for more description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dirty="0" smtClean="0">
              <a:ea typeface="Calibri" panose="020F0502020204030204" pitchFamily="34" charset="0"/>
              <a:cs typeface="Calibri" panose="020F0502020204030204" pitchFamily="34" charset="0"/>
            </a:endParaRPr>
          </a:p>
          <a:p>
            <a:pPr marL="0" marR="0" indent="0">
              <a:lnSpc>
                <a:spcPct val="107000"/>
              </a:lnSpc>
              <a:spcBef>
                <a:spcPts val="0"/>
              </a:spcBef>
              <a:spcAft>
                <a:spcPts val="0"/>
              </a:spcAft>
              <a:buNone/>
            </a:pPr>
            <a:r>
              <a:rPr lang="en-US" dirty="0" smtClean="0">
                <a:ea typeface="Calibri" panose="020F0502020204030204" pitchFamily="34" charset="0"/>
                <a:cs typeface="Calibri" panose="020F0502020204030204" pitchFamily="34" charset="0"/>
              </a:rPr>
              <a:t>For </a:t>
            </a:r>
            <a:r>
              <a:rPr lang="en-US" dirty="0">
                <a:ea typeface="Calibri" panose="020F0502020204030204" pitchFamily="34" charset="0"/>
                <a:cs typeface="Calibri" panose="020F0502020204030204" pitchFamily="34" charset="0"/>
              </a:rPr>
              <a:t>example, instead of matching against all the records, we can </a:t>
            </a:r>
            <a:r>
              <a:rPr lang="en-US" b="1" dirty="0">
                <a:ea typeface="Calibri" panose="020F0502020204030204" pitchFamily="34" charset="0"/>
                <a:cs typeface="Calibri" panose="020F0502020204030204" pitchFamily="34" charset="0"/>
              </a:rPr>
              <a:t>test just a few words</a:t>
            </a:r>
            <a:r>
              <a:rPr lang="en-US" dirty="0">
                <a:ea typeface="Calibri" panose="020F0502020204030204" pitchFamily="34" charset="0"/>
                <a:cs typeface="Calibri" panose="020F0502020204030204" pitchFamily="34" charset="0"/>
              </a:rPr>
              <a:t>:</a:t>
            </a:r>
            <a:endParaRPr lang="en-US" sz="16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dirty="0">
                <a:ea typeface="Calibri" panose="020F0502020204030204" pitchFamily="34" charset="0"/>
                <a:cs typeface="Calibri" panose="020F0502020204030204" pitchFamily="34" charset="0"/>
              </a:rPr>
              <a:t>I want to see if my pattern for addresses will catch all the “100 Mack Avenue” locations</a:t>
            </a:r>
            <a:endParaRPr lang="en-US" sz="1600" dirty="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dirty="0">
                <a:ea typeface="Calibri" panose="020F0502020204030204" pitchFamily="34" charset="0"/>
                <a:cs typeface="Calibri" panose="020F0502020204030204" pitchFamily="34" charset="0"/>
              </a:rPr>
              <a:t>I set up a list of what I expect to need for variations:</a:t>
            </a:r>
            <a:endParaRPr lang="en-US" sz="12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Those with capitalized letters</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East being included</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a:ea typeface="Calibri" panose="020F0502020204030204" pitchFamily="34" charset="0"/>
                <a:cs typeface="Calibri" panose="020F0502020204030204" pitchFamily="34" charset="0"/>
              </a:rPr>
              <a:t>Ave being spelled as “Ave”, “Ave.”, “Avenue”, or not present</a:t>
            </a:r>
            <a:endParaRPr lang="en-US" sz="1100" dirty="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dirty="0" err="1">
                <a:ea typeface="Calibri" panose="020F0502020204030204" pitchFamily="34" charset="0"/>
                <a:cs typeface="Calibri" panose="020F0502020204030204" pitchFamily="34" charset="0"/>
              </a:rPr>
              <a:t>Etc</a:t>
            </a:r>
            <a:endParaRPr lang="en-US" sz="1100" dirty="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dirty="0">
                <a:ea typeface="Calibri" panose="020F0502020204030204" pitchFamily="34" charset="0"/>
                <a:cs typeface="Calibri" panose="020F0502020204030204" pitchFamily="34" charset="0"/>
              </a:rPr>
              <a:t>I test my pattern against these simple examples and look to see if I get any false positives or negatives:</a:t>
            </a:r>
            <a:endParaRPr lang="en-US" sz="12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pattern &lt;- [the current pattern you are testing here</a:t>
            </a:r>
            <a:r>
              <a:rPr lang="en-US" dirty="0" smtClean="0">
                <a:highlight>
                  <a:srgbClr val="D3D3D3"/>
                </a:highlight>
                <a:ea typeface="Calibri" panose="020F0502020204030204" pitchFamily="34" charset="0"/>
                <a:cs typeface="Calibri" panose="020F0502020204030204" pitchFamily="34" charset="0"/>
              </a:rPr>
              <a:t>]</a:t>
            </a:r>
          </a:p>
          <a:p>
            <a:pPr marL="685800" lvl="2" indent="0">
              <a:lnSpc>
                <a:spcPct val="107000"/>
              </a:lnSpc>
              <a:spcBef>
                <a:spcPts val="0"/>
              </a:spcBef>
              <a:buNone/>
            </a:pPr>
            <a:endParaRPr lang="en-US" sz="10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err="1">
                <a:highlight>
                  <a:srgbClr val="D3D3D3"/>
                </a:highlight>
                <a:ea typeface="Calibri" panose="020F0502020204030204" pitchFamily="34" charset="0"/>
                <a:cs typeface="Calibri" panose="020F0502020204030204" pitchFamily="34" charset="0"/>
              </a:rPr>
              <a:t>testData</a:t>
            </a:r>
            <a:r>
              <a:rPr lang="en-US" dirty="0">
                <a:highlight>
                  <a:srgbClr val="D3D3D3"/>
                </a:highlight>
                <a:ea typeface="Calibri" panose="020F0502020204030204" pitchFamily="34" charset="0"/>
                <a:cs typeface="Calibri" panose="020F0502020204030204" pitchFamily="34" charset="0"/>
              </a:rPr>
              <a:t> &lt;- c(“100 Mack”, “100 Mack Ave.”, “100 Mack Avenue”, “100 Mack Ave”, </a:t>
            </a:r>
            <a:endParaRPr lang="en-US" sz="1000" dirty="0">
              <a:ea typeface="Calibri" panose="020F0502020204030204" pitchFamily="34" charset="0"/>
              <a:cs typeface="Times New Roman" panose="02020603050405020304" pitchFamily="18" charset="0"/>
            </a:endParaRPr>
          </a:p>
          <a:p>
            <a:pPr marL="1828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“100 </a:t>
            </a:r>
            <a:r>
              <a:rPr lang="en-US" dirty="0" err="1">
                <a:highlight>
                  <a:srgbClr val="D3D3D3"/>
                </a:highlight>
                <a:ea typeface="Calibri" panose="020F0502020204030204" pitchFamily="34" charset="0"/>
                <a:cs typeface="Calibri" panose="020F0502020204030204" pitchFamily="34" charset="0"/>
              </a:rPr>
              <a:t>mack</a:t>
            </a:r>
            <a:r>
              <a:rPr lang="en-US" dirty="0">
                <a:highlight>
                  <a:srgbClr val="D3D3D3"/>
                </a:highlight>
                <a:ea typeface="Calibri" panose="020F0502020204030204" pitchFamily="34" charset="0"/>
                <a:cs typeface="Calibri" panose="020F0502020204030204" pitchFamily="34" charset="0"/>
              </a:rPr>
              <a:t>”, “100 East Mack”, “100 E. Mack Ave”, </a:t>
            </a:r>
            <a:endParaRPr lang="en-US" sz="1000" dirty="0">
              <a:ea typeface="Calibri" panose="020F0502020204030204" pitchFamily="34" charset="0"/>
              <a:cs typeface="Times New Roman" panose="02020603050405020304" pitchFamily="18" charset="0"/>
            </a:endParaRPr>
          </a:p>
          <a:p>
            <a:pPr marL="1828800" lvl="2" indent="0">
              <a:lnSpc>
                <a:spcPct val="107000"/>
              </a:lnSpc>
              <a:spcBef>
                <a:spcPts val="0"/>
              </a:spcBef>
              <a:buNone/>
            </a:pPr>
            <a:r>
              <a:rPr lang="en-US" dirty="0">
                <a:highlight>
                  <a:srgbClr val="D3D3D3"/>
                </a:highlight>
                <a:ea typeface="Calibri" panose="020F0502020204030204" pitchFamily="34" charset="0"/>
                <a:cs typeface="Calibri" panose="020F0502020204030204" pitchFamily="34" charset="0"/>
              </a:rPr>
              <a:t>“100 E Mack Avenue</a:t>
            </a:r>
            <a:r>
              <a:rPr lang="en-US" dirty="0" smtClean="0">
                <a:highlight>
                  <a:srgbClr val="D3D3D3"/>
                </a:highlight>
                <a:ea typeface="Calibri" panose="020F0502020204030204" pitchFamily="34" charset="0"/>
                <a:cs typeface="Calibri" panose="020F0502020204030204" pitchFamily="34" charset="0"/>
              </a:rPr>
              <a:t>”)</a:t>
            </a:r>
          </a:p>
          <a:p>
            <a:pPr marL="1828800" lvl="2" indent="0">
              <a:lnSpc>
                <a:spcPct val="107000"/>
              </a:lnSpc>
              <a:spcBef>
                <a:spcPts val="0"/>
              </a:spcBef>
              <a:buNone/>
            </a:pPr>
            <a:endParaRPr lang="en-US" sz="1000" dirty="0">
              <a:ea typeface="Calibri" panose="020F0502020204030204" pitchFamily="34" charset="0"/>
              <a:cs typeface="Times New Roman" panose="02020603050405020304" pitchFamily="18" charset="0"/>
            </a:endParaRPr>
          </a:p>
          <a:p>
            <a:pPr marL="685800" lvl="2" indent="0">
              <a:lnSpc>
                <a:spcPct val="107000"/>
              </a:lnSpc>
              <a:spcBef>
                <a:spcPts val="0"/>
              </a:spcBef>
              <a:buNone/>
            </a:pPr>
            <a:r>
              <a:rPr lang="en-US" dirty="0" err="1">
                <a:highlight>
                  <a:srgbClr val="D3D3D3"/>
                </a:highlight>
                <a:ea typeface="Calibri" panose="020F0502020204030204" pitchFamily="34" charset="0"/>
                <a:cs typeface="Calibri" panose="020F0502020204030204" pitchFamily="34" charset="0"/>
              </a:rPr>
              <a:t>grepl</a:t>
            </a:r>
            <a:r>
              <a:rPr lang="en-US" dirty="0">
                <a:highlight>
                  <a:srgbClr val="D3D3D3"/>
                </a:highlight>
                <a:ea typeface="Calibri" panose="020F0502020204030204" pitchFamily="34" charset="0"/>
                <a:cs typeface="Calibri" panose="020F0502020204030204" pitchFamily="34" charset="0"/>
              </a:rPr>
              <a:t>( pattern, </a:t>
            </a:r>
            <a:r>
              <a:rPr lang="en-US" dirty="0" err="1">
                <a:highlight>
                  <a:srgbClr val="D3D3D3"/>
                </a:highlight>
                <a:ea typeface="Calibri" panose="020F0502020204030204" pitchFamily="34" charset="0"/>
                <a:cs typeface="Calibri" panose="020F0502020204030204" pitchFamily="34" charset="0"/>
              </a:rPr>
              <a:t>testData</a:t>
            </a:r>
            <a:r>
              <a:rPr lang="en-US" dirty="0">
                <a:highlight>
                  <a:srgbClr val="D3D3D3"/>
                </a:highlight>
                <a:ea typeface="Calibri" panose="020F0502020204030204" pitchFamily="34" charset="0"/>
                <a:cs typeface="Calibri" panose="020F0502020204030204" pitchFamily="34" charset="0"/>
              </a:rPr>
              <a:t>, </a:t>
            </a:r>
            <a:r>
              <a:rPr lang="en-US" dirty="0" err="1">
                <a:highlight>
                  <a:srgbClr val="D3D3D3"/>
                </a:highlight>
                <a:ea typeface="Calibri" panose="020F0502020204030204" pitchFamily="34" charset="0"/>
                <a:cs typeface="Calibri" panose="020F0502020204030204" pitchFamily="34" charset="0"/>
              </a:rPr>
              <a:t>ignore.case</a:t>
            </a:r>
            <a:r>
              <a:rPr lang="en-US" dirty="0">
                <a:highlight>
                  <a:srgbClr val="D3D3D3"/>
                </a:highlight>
                <a:ea typeface="Calibri" panose="020F0502020204030204" pitchFamily="34" charset="0"/>
                <a:cs typeface="Calibri" panose="020F0502020204030204" pitchFamily="34" charset="0"/>
              </a:rPr>
              <a:t> = </a:t>
            </a:r>
            <a:r>
              <a:rPr lang="en-US" dirty="0" smtClean="0">
                <a:highlight>
                  <a:srgbClr val="D3D3D3"/>
                </a:highlight>
                <a:ea typeface="Calibri" panose="020F0502020204030204" pitchFamily="34" charset="0"/>
                <a:cs typeface="Calibri" panose="020F0502020204030204" pitchFamily="34" charset="0"/>
              </a:rPr>
              <a:t>TRUE)</a:t>
            </a:r>
            <a:endParaRPr lang="en-US" sz="1000" dirty="0" smtClean="0">
              <a:ea typeface="Calibri" panose="020F0502020204030204" pitchFamily="34" charset="0"/>
              <a:cs typeface="Times New Roman" panose="02020603050405020304" pitchFamily="18" charset="0"/>
            </a:endParaRPr>
          </a:p>
          <a:p>
            <a:pPr marL="800100" lvl="1" indent="-342900">
              <a:lnSpc>
                <a:spcPct val="107000"/>
              </a:lnSpc>
              <a:spcBef>
                <a:spcPts val="0"/>
              </a:spcBef>
              <a:buFont typeface="+mj-lt"/>
              <a:buAutoNum type="alphaLcPeriod"/>
            </a:pPr>
            <a:r>
              <a:rPr lang="en-US" sz="1300" dirty="0" smtClean="0">
                <a:ea typeface="Calibri" panose="020F0502020204030204" pitchFamily="34" charset="0"/>
                <a:cs typeface="Calibri" panose="020F0502020204030204" pitchFamily="34" charset="0"/>
              </a:rPr>
              <a:t>Next, I will also </a:t>
            </a:r>
            <a:r>
              <a:rPr lang="en-US" sz="1300" dirty="0">
                <a:ea typeface="Calibri" panose="020F0502020204030204" pitchFamily="34" charset="0"/>
                <a:cs typeface="Calibri" panose="020F0502020204030204" pitchFamily="34" charset="0"/>
              </a:rPr>
              <a:t>make a random subset of </a:t>
            </a:r>
            <a:r>
              <a:rPr lang="en-US" sz="1300" dirty="0" smtClean="0">
                <a:ea typeface="Calibri" panose="020F0502020204030204" pitchFamily="34" charset="0"/>
                <a:cs typeface="Calibri" panose="020F0502020204030204" pitchFamily="34" charset="0"/>
              </a:rPr>
              <a:t>my data </a:t>
            </a:r>
            <a:r>
              <a:rPr lang="en-US" sz="1300" dirty="0">
                <a:ea typeface="Calibri" panose="020F0502020204030204" pitchFamily="34" charset="0"/>
                <a:cs typeface="Calibri" panose="020F0502020204030204" pitchFamily="34" charset="0"/>
              </a:rPr>
              <a:t>with </a:t>
            </a:r>
            <a:r>
              <a:rPr lang="en-US" sz="1300" dirty="0" smtClean="0">
                <a:ea typeface="Calibri" panose="020F0502020204030204" pitchFamily="34" charset="0"/>
                <a:cs typeface="Calibri" panose="020F0502020204030204" pitchFamily="34" charset="0"/>
              </a:rPr>
              <a:t>10-100 </a:t>
            </a:r>
            <a:r>
              <a:rPr lang="en-US" sz="1300" dirty="0">
                <a:ea typeface="Calibri" panose="020F0502020204030204" pitchFamily="34" charset="0"/>
                <a:cs typeface="Calibri" panose="020F0502020204030204" pitchFamily="34" charset="0"/>
              </a:rPr>
              <a:t>rows and check for weird </a:t>
            </a:r>
            <a:r>
              <a:rPr lang="en-US" sz="1300" dirty="0" smtClean="0">
                <a:ea typeface="Calibri" panose="020F0502020204030204" pitchFamily="34" charset="0"/>
                <a:cs typeface="Calibri" panose="020F0502020204030204" pitchFamily="34" charset="0"/>
              </a:rPr>
              <a:t>match situations</a:t>
            </a:r>
            <a:endParaRPr lang="en-US" sz="1200" dirty="0">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200" dirty="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ea typeface="Calibri" panose="020F0502020204030204" pitchFamily="34" charset="0"/>
                <a:cs typeface="Calibri" panose="020F0502020204030204" pitchFamily="34" charset="0"/>
              </a:rPr>
              <a:t>What are some of the benefits of testing this way?</a:t>
            </a:r>
            <a:endParaRPr lang="en-US" sz="16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400" dirty="0">
                <a:ea typeface="Calibri" panose="020F0502020204030204" pitchFamily="34" charset="0"/>
                <a:cs typeface="Calibri" panose="020F0502020204030204" pitchFamily="34" charset="0"/>
              </a:rPr>
              <a:t>Identify issues clearly by seeing which items failed</a:t>
            </a:r>
            <a:endParaRPr lang="en-US" sz="1200" dirty="0">
              <a:ea typeface="Calibri" panose="020F0502020204030204" pitchFamily="34" charset="0"/>
              <a:cs typeface="Times New Roman" panose="02020603050405020304" pitchFamily="18" charset="0"/>
            </a:endParaRPr>
          </a:p>
          <a:p>
            <a:pPr marL="342900" indent="-342900">
              <a:lnSpc>
                <a:spcPct val="107000"/>
              </a:lnSpc>
              <a:spcBef>
                <a:spcPts val="0"/>
              </a:spcBef>
              <a:buFont typeface="+mj-lt"/>
              <a:buAutoNum type="arabicPeriod"/>
            </a:pPr>
            <a:r>
              <a:rPr lang="en-US" sz="1400" dirty="0">
                <a:ea typeface="Calibri" panose="020F0502020204030204" pitchFamily="34" charset="0"/>
                <a:cs typeface="Calibri" panose="020F0502020204030204" pitchFamily="34" charset="0"/>
              </a:rPr>
              <a:t>Save processing time if your dataset is </a:t>
            </a:r>
            <a:r>
              <a:rPr lang="en-US" sz="1400" dirty="0" smtClean="0">
                <a:ea typeface="Calibri" panose="020F0502020204030204" pitchFamily="34" charset="0"/>
                <a:cs typeface="Calibri" panose="020F0502020204030204" pitchFamily="34" charset="0"/>
              </a:rPr>
              <a:t>large </a:t>
            </a:r>
          </a:p>
          <a:p>
            <a:pPr marL="342900" indent="-342900">
              <a:lnSpc>
                <a:spcPct val="107000"/>
              </a:lnSpc>
              <a:spcBef>
                <a:spcPts val="0"/>
              </a:spcBef>
              <a:buFont typeface="+mj-lt"/>
              <a:buAutoNum type="arabicPeriod"/>
            </a:pPr>
            <a:r>
              <a:rPr lang="en-US" sz="1400" dirty="0" smtClean="0">
                <a:ea typeface="Calibri" panose="020F0502020204030204" pitchFamily="34" charset="0"/>
                <a:cs typeface="Calibri" panose="020F0502020204030204" pitchFamily="34" charset="0"/>
              </a:rPr>
              <a:t>Remove </a:t>
            </a:r>
            <a:r>
              <a:rPr lang="en-US" sz="1400" dirty="0">
                <a:ea typeface="Calibri" panose="020F0502020204030204" pitchFamily="34" charset="0"/>
                <a:cs typeface="Calibri" panose="020F0502020204030204" pitchFamily="34" charset="0"/>
              </a:rPr>
              <a:t>noise of surrounding text that might be present in your data, to focus only on the part you are trying to match</a:t>
            </a:r>
            <a:endParaRPr lang="en-US" sz="12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400" dirty="0">
                <a:ea typeface="Calibri" panose="020F0502020204030204" pitchFamily="34" charset="0"/>
                <a:cs typeface="Calibri" panose="020F0502020204030204" pitchFamily="34" charset="0"/>
              </a:rPr>
              <a:t>Make you think through the possible options and improve your pattern by realizing other </a:t>
            </a:r>
            <a:r>
              <a:rPr lang="en-US" sz="1400" dirty="0" smtClean="0">
                <a:ea typeface="Calibri" panose="020F0502020204030204" pitchFamily="34" charset="0"/>
                <a:cs typeface="Calibri" panose="020F0502020204030204" pitchFamily="34" charset="0"/>
              </a:rPr>
              <a:t>variations</a:t>
            </a:r>
          </a:p>
          <a:p>
            <a:endParaRPr lang="en-US" dirty="0"/>
          </a:p>
        </p:txBody>
      </p:sp>
    </p:spTree>
    <p:extLst>
      <p:ext uri="{BB962C8B-B14F-4D97-AF65-F5344CB8AC3E}">
        <p14:creationId xmlns:p14="http://schemas.microsoft.com/office/powerpoint/2010/main" val="21625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Yay!</a:t>
            </a:r>
            <a:endParaRPr lang="en-US" dirty="0"/>
          </a:p>
        </p:txBody>
      </p:sp>
      <p:sp>
        <p:nvSpPr>
          <p:cNvPr id="3" name="Content Placeholder 2"/>
          <p:cNvSpPr>
            <a:spLocks noGrp="1"/>
          </p:cNvSpPr>
          <p:nvPr>
            <p:ph idx="1"/>
          </p:nvPr>
        </p:nvSpPr>
        <p:spPr/>
        <p:txBody>
          <a:bodyPr/>
          <a:lstStyle/>
          <a:p>
            <a:r>
              <a:rPr lang="en-US" dirty="0"/>
              <a:t>Take the example dataset and create the following REGEX </a:t>
            </a:r>
            <a:r>
              <a:rPr lang="en-US" dirty="0" smtClean="0"/>
              <a:t>patterns:</a:t>
            </a:r>
          </a:p>
          <a:p>
            <a:pPr lvl="1"/>
            <a:r>
              <a:rPr lang="en-US" dirty="0" smtClean="0"/>
              <a:t>Find </a:t>
            </a:r>
            <a:r>
              <a:rPr lang="en-US" dirty="0"/>
              <a:t>rows that mention a location of 100 Mack </a:t>
            </a:r>
            <a:r>
              <a:rPr lang="en-US" dirty="0" smtClean="0"/>
              <a:t>Avenue</a:t>
            </a:r>
          </a:p>
          <a:p>
            <a:pPr lvl="1"/>
            <a:r>
              <a:rPr lang="en-US" dirty="0" smtClean="0"/>
              <a:t>Find </a:t>
            </a:r>
            <a:r>
              <a:rPr lang="en-US" dirty="0"/>
              <a:t>rows that mention a pet </a:t>
            </a:r>
            <a:r>
              <a:rPr lang="en-US" dirty="0" smtClean="0"/>
              <a:t>cat</a:t>
            </a:r>
          </a:p>
          <a:p>
            <a:pPr lvl="1"/>
            <a:r>
              <a:rPr lang="en-US" dirty="0" smtClean="0"/>
              <a:t>Write </a:t>
            </a:r>
            <a:r>
              <a:rPr lang="en-US" dirty="0"/>
              <a:t>down what the pieces of your REGEX mean and why you chose </a:t>
            </a:r>
            <a:r>
              <a:rPr lang="en-US" dirty="0" smtClean="0"/>
              <a:t>them</a:t>
            </a:r>
          </a:p>
          <a:p>
            <a:pPr lvl="1"/>
            <a:r>
              <a:rPr lang="en-US" dirty="0" smtClean="0"/>
              <a:t>Use the cheat sheet and Google! </a:t>
            </a:r>
            <a:endParaRPr lang="en-US" dirty="0"/>
          </a:p>
          <a:p>
            <a:pPr lvl="1"/>
            <a:r>
              <a:rPr lang="en-US" dirty="0" smtClean="0"/>
              <a:t>Write down any confusing parts or questions</a:t>
            </a:r>
          </a:p>
          <a:p>
            <a:pPr marL="457200" lvl="1" indent="0">
              <a:buNone/>
            </a:pPr>
            <a:r>
              <a:rPr lang="en-US" dirty="0" smtClean="0"/>
              <a:t> </a:t>
            </a:r>
            <a:r>
              <a:rPr lang="en-US" dirty="0"/>
              <a:t> </a:t>
            </a:r>
          </a:p>
          <a:p>
            <a:r>
              <a:rPr lang="en-US" dirty="0" smtClean="0"/>
              <a:t>Next </a:t>
            </a:r>
            <a:r>
              <a:rPr lang="en-US" dirty="0"/>
              <a:t>time, we </a:t>
            </a:r>
            <a:r>
              <a:rPr lang="en-US" dirty="0" smtClean="0"/>
              <a:t>will:</a:t>
            </a:r>
          </a:p>
          <a:p>
            <a:pPr lvl="1"/>
            <a:r>
              <a:rPr lang="en-US" dirty="0" smtClean="0"/>
              <a:t>review </a:t>
            </a:r>
            <a:r>
              <a:rPr lang="en-US" dirty="0"/>
              <a:t>common </a:t>
            </a:r>
            <a:r>
              <a:rPr lang="en-US" dirty="0" smtClean="0"/>
              <a:t>mistakes</a:t>
            </a:r>
          </a:p>
          <a:p>
            <a:pPr lvl="1"/>
            <a:r>
              <a:rPr lang="en-US" dirty="0" smtClean="0"/>
              <a:t>answer </a:t>
            </a:r>
            <a:r>
              <a:rPr lang="en-US" dirty="0"/>
              <a:t>questions!</a:t>
            </a:r>
          </a:p>
          <a:p>
            <a:pPr marL="0" indent="0">
              <a:buNone/>
            </a:pPr>
            <a:endParaRPr lang="en-US" dirty="0"/>
          </a:p>
        </p:txBody>
      </p:sp>
    </p:spTree>
    <p:extLst>
      <p:ext uri="{BB962C8B-B14F-4D97-AF65-F5344CB8AC3E}">
        <p14:creationId xmlns:p14="http://schemas.microsoft.com/office/powerpoint/2010/main" val="3239823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lvl="0"/>
            <a:r>
              <a:rPr lang="en-US" dirty="0"/>
              <a:t>Watch these two videos for an in depth overview!</a:t>
            </a:r>
          </a:p>
          <a:p>
            <a:pPr marL="0" indent="0">
              <a:buNone/>
            </a:pPr>
            <a:r>
              <a:rPr lang="en-US" u="sng" dirty="0">
                <a:hlinkClick r:id="rId2"/>
              </a:rPr>
              <a:t>https://www.youtube.com/watch?v=NvHjYOilOf8</a:t>
            </a:r>
            <a:endParaRPr lang="en-US" dirty="0"/>
          </a:p>
          <a:p>
            <a:pPr marL="0" indent="0">
              <a:buNone/>
            </a:pPr>
            <a:r>
              <a:rPr lang="en-US" u="sng" dirty="0">
                <a:hlinkClick r:id="rId3"/>
              </a:rPr>
              <a:t>https://www.youtube.com/watch?v=q8SzNKib5-4</a:t>
            </a:r>
            <a:r>
              <a:rPr lang="en-US" dirty="0"/>
              <a:t> </a:t>
            </a:r>
            <a:endParaRPr lang="en-US" dirty="0" smtClean="0"/>
          </a:p>
          <a:p>
            <a:pPr marL="0" indent="0">
              <a:buNone/>
            </a:pPr>
            <a:endParaRPr lang="en-US" dirty="0"/>
          </a:p>
          <a:p>
            <a:pPr lvl="0"/>
            <a:r>
              <a:rPr lang="en-US" dirty="0"/>
              <a:t>Check out this article for more on using </a:t>
            </a:r>
            <a:r>
              <a:rPr lang="en-US" dirty="0" err="1"/>
              <a:t>stringr</a:t>
            </a:r>
            <a:r>
              <a:rPr lang="en-US" dirty="0"/>
              <a:t>:</a:t>
            </a:r>
          </a:p>
          <a:p>
            <a:pPr marL="0" indent="0">
              <a:buNone/>
            </a:pPr>
            <a:r>
              <a:rPr lang="en-US" u="sng" dirty="0">
                <a:hlinkClick r:id="rId4"/>
              </a:rPr>
              <a:t>https://www.linkedin.com/pulse/tying-all-together-stringr-samantha-bell</a:t>
            </a:r>
            <a:r>
              <a:rPr lang="en-US" u="sng" dirty="0" smtClean="0">
                <a:hlinkClick r:id="rId4"/>
              </a:rPr>
              <a:t>/</a:t>
            </a:r>
            <a:endParaRPr lang="en-US" u="sng" dirty="0" smtClean="0"/>
          </a:p>
          <a:p>
            <a:pPr marL="0" indent="0">
              <a:buNone/>
            </a:pPr>
            <a:endParaRPr lang="en-US" dirty="0"/>
          </a:p>
          <a:p>
            <a:r>
              <a:rPr lang="en-US" dirty="0"/>
              <a:t>Refer to this tutorial for expanded info on REGEX usage in </a:t>
            </a:r>
            <a:r>
              <a:rPr lang="en-US" dirty="0" smtClean="0"/>
              <a:t>R:</a:t>
            </a:r>
          </a:p>
          <a:p>
            <a:pPr marL="0" indent="0">
              <a:buNone/>
            </a:pPr>
            <a:r>
              <a:rPr lang="en-US" u="sng" dirty="0" smtClean="0">
                <a:hlinkClick r:id="rId5"/>
              </a:rPr>
              <a:t>https</a:t>
            </a:r>
            <a:r>
              <a:rPr lang="en-US" u="sng" dirty="0">
                <a:hlinkClick r:id="rId5"/>
              </a:rPr>
              <a:t>://bookdown.org/rdpeng/rprogdatascience/regular-expressions.html</a:t>
            </a:r>
            <a:endParaRPr lang="en-US" dirty="0"/>
          </a:p>
        </p:txBody>
      </p:sp>
    </p:spTree>
    <p:extLst>
      <p:ext uri="{BB962C8B-B14F-4D97-AF65-F5344CB8AC3E}">
        <p14:creationId xmlns:p14="http://schemas.microsoft.com/office/powerpoint/2010/main" val="1759292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2</a:t>
            </a:r>
            <a:endParaRPr lang="en-US" dirty="0"/>
          </a:p>
        </p:txBody>
      </p:sp>
    </p:spTree>
    <p:extLst>
      <p:ext uri="{BB962C8B-B14F-4D97-AF65-F5344CB8AC3E}">
        <p14:creationId xmlns:p14="http://schemas.microsoft.com/office/powerpoint/2010/main" val="577915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review the homework dataset</a:t>
            </a:r>
            <a:endParaRPr lang="en-US" dirty="0"/>
          </a:p>
        </p:txBody>
      </p:sp>
      <p:sp>
        <p:nvSpPr>
          <p:cNvPr id="3" name="Content Placeholder 2"/>
          <p:cNvSpPr>
            <a:spLocks noGrp="1"/>
          </p:cNvSpPr>
          <p:nvPr>
            <p:ph idx="1"/>
          </p:nvPr>
        </p:nvSpPr>
        <p:spPr/>
        <p:txBody>
          <a:bodyPr/>
          <a:lstStyle/>
          <a:p>
            <a:r>
              <a:rPr lang="en-US" dirty="0" smtClean="0"/>
              <a:t>Made up of: </a:t>
            </a:r>
          </a:p>
          <a:p>
            <a:pPr lvl="1"/>
            <a:r>
              <a:rPr lang="en-US" dirty="0" smtClean="0"/>
              <a:t>Patient record ID</a:t>
            </a:r>
          </a:p>
          <a:p>
            <a:pPr lvl="1"/>
            <a:r>
              <a:rPr lang="en-US" dirty="0" smtClean="0"/>
              <a:t>Residence address</a:t>
            </a:r>
          </a:p>
          <a:p>
            <a:pPr lvl="1"/>
            <a:r>
              <a:rPr lang="en-US" dirty="0" smtClean="0"/>
              <a:t>Free text answer to an open-ended pet survey question</a:t>
            </a:r>
            <a:endParaRPr lang="en-US" dirty="0"/>
          </a:p>
        </p:txBody>
      </p:sp>
      <p:pic>
        <p:nvPicPr>
          <p:cNvPr id="4" name="Picture 3"/>
          <p:cNvPicPr>
            <a:picLocks noChangeAspect="1"/>
          </p:cNvPicPr>
          <p:nvPr/>
        </p:nvPicPr>
        <p:blipFill>
          <a:blip r:embed="rId2"/>
          <a:stretch>
            <a:fillRect/>
          </a:stretch>
        </p:blipFill>
        <p:spPr>
          <a:xfrm>
            <a:off x="3381894" y="3009639"/>
            <a:ext cx="5943600" cy="2867025"/>
          </a:xfrm>
          <a:prstGeom prst="rect">
            <a:avLst/>
          </a:prstGeom>
        </p:spPr>
      </p:pic>
    </p:spTree>
    <p:extLst>
      <p:ext uri="{BB962C8B-B14F-4D97-AF65-F5344CB8AC3E}">
        <p14:creationId xmlns:p14="http://schemas.microsoft.com/office/powerpoint/2010/main" val="2669747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1</a:t>
            </a:r>
            <a:endParaRPr lang="en-US" dirty="0"/>
          </a:p>
        </p:txBody>
      </p:sp>
    </p:spTree>
    <p:extLst>
      <p:ext uri="{BB962C8B-B14F-4D97-AF65-F5344CB8AC3E}">
        <p14:creationId xmlns:p14="http://schemas.microsoft.com/office/powerpoint/2010/main" val="4064607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might we notice as issues?</a:t>
            </a:r>
            <a:endParaRPr lang="en-US" dirty="0"/>
          </a:p>
        </p:txBody>
      </p:sp>
      <p:sp>
        <p:nvSpPr>
          <p:cNvPr id="3" name="Content Placeholder 2"/>
          <p:cNvSpPr>
            <a:spLocks noGrp="1"/>
          </p:cNvSpPr>
          <p:nvPr>
            <p:ph idx="1"/>
          </p:nvPr>
        </p:nvSpPr>
        <p:spPr/>
        <p:txBody>
          <a:bodyPr/>
          <a:lstStyle/>
          <a:p>
            <a:r>
              <a:rPr lang="en-US" dirty="0" smtClean="0"/>
              <a:t>Some missing addresses</a:t>
            </a:r>
          </a:p>
          <a:p>
            <a:r>
              <a:rPr lang="en-US" dirty="0" smtClean="0"/>
              <a:t>Address could be hidden in the free text</a:t>
            </a:r>
          </a:p>
          <a:p>
            <a:r>
              <a:rPr lang="en-US" dirty="0" smtClean="0"/>
              <a:t>No set structure to the pet information</a:t>
            </a:r>
            <a:endParaRPr lang="en-US" dirty="0"/>
          </a:p>
        </p:txBody>
      </p:sp>
      <p:pic>
        <p:nvPicPr>
          <p:cNvPr id="4" name="Picture 3"/>
          <p:cNvPicPr>
            <a:picLocks noChangeAspect="1"/>
          </p:cNvPicPr>
          <p:nvPr/>
        </p:nvPicPr>
        <p:blipFill>
          <a:blip r:embed="rId2"/>
          <a:stretch>
            <a:fillRect/>
          </a:stretch>
        </p:blipFill>
        <p:spPr>
          <a:xfrm>
            <a:off x="3381894" y="3009639"/>
            <a:ext cx="5943600" cy="2867025"/>
          </a:xfrm>
          <a:prstGeom prst="rect">
            <a:avLst/>
          </a:prstGeom>
        </p:spPr>
      </p:pic>
      <p:sp>
        <p:nvSpPr>
          <p:cNvPr id="5" name="Oval 4"/>
          <p:cNvSpPr/>
          <p:nvPr/>
        </p:nvSpPr>
        <p:spPr>
          <a:xfrm>
            <a:off x="3773978" y="473825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73978" y="5307459"/>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67152" y="473825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588923" y="3026265"/>
            <a:ext cx="773084"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8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Question – Part 1</a:t>
            </a:r>
            <a:endParaRPr lang="en-US" dirty="0"/>
          </a:p>
        </p:txBody>
      </p:sp>
      <p:sp>
        <p:nvSpPr>
          <p:cNvPr id="3" name="Content Placeholder 2"/>
          <p:cNvSpPr>
            <a:spLocks noGrp="1"/>
          </p:cNvSpPr>
          <p:nvPr>
            <p:ph idx="1"/>
          </p:nvPr>
        </p:nvSpPr>
        <p:spPr/>
        <p:txBody>
          <a:bodyPr>
            <a:normAutofit/>
          </a:bodyPr>
          <a:lstStyle/>
          <a:p>
            <a:pPr marL="0" indent="0">
              <a:buNone/>
            </a:pPr>
            <a:r>
              <a:rPr lang="en-US" sz="1400" dirty="0"/>
              <a:t>Find rows that mention a location of 100 Mack Avenue</a:t>
            </a:r>
            <a:r>
              <a:rPr lang="en-US" sz="1400" dirty="0" smtClean="0"/>
              <a:t>.</a:t>
            </a:r>
            <a:endParaRPr lang="en-US" sz="1400" dirty="0"/>
          </a:p>
          <a:p>
            <a:pPr marL="342900" indent="-342900">
              <a:buFont typeface="+mj-lt"/>
              <a:buAutoNum type="arabicPeriod"/>
            </a:pPr>
            <a:r>
              <a:rPr lang="en-US" sz="1400" dirty="0" smtClean="0"/>
              <a:t>Look at potential variation styles</a:t>
            </a:r>
          </a:p>
          <a:p>
            <a:pPr marL="800100" lvl="1" indent="-342900">
              <a:buFont typeface="+mj-lt"/>
              <a:buAutoNum type="arabicPeriod"/>
            </a:pPr>
            <a:r>
              <a:rPr lang="en-US" sz="1100" dirty="0" smtClean="0"/>
              <a:t>East, E., E</a:t>
            </a:r>
          </a:p>
          <a:p>
            <a:pPr marL="800100" lvl="1" indent="-342900">
              <a:buFont typeface="+mj-lt"/>
              <a:buAutoNum type="arabicPeriod"/>
            </a:pPr>
            <a:r>
              <a:rPr lang="en-US" sz="1100" dirty="0" smtClean="0"/>
              <a:t>Ave, Avenue, or no street type</a:t>
            </a:r>
          </a:p>
          <a:p>
            <a:pPr marL="800100" lvl="1" indent="-342900">
              <a:buFont typeface="+mj-lt"/>
              <a:buAutoNum type="arabicPeriod"/>
            </a:pPr>
            <a:r>
              <a:rPr lang="en-US" sz="1100" dirty="0" smtClean="0"/>
              <a:t>In Location or Comment column</a:t>
            </a:r>
          </a:p>
          <a:p>
            <a:pPr marL="800100" lvl="1" indent="-342900">
              <a:buFont typeface="+mj-lt"/>
              <a:buAutoNum type="arabicPeriod"/>
            </a:pPr>
            <a:endParaRPr lang="en-US" sz="1100" dirty="0"/>
          </a:p>
          <a:p>
            <a:pPr marL="342900" indent="-342900">
              <a:buFont typeface="+mj-lt"/>
              <a:buAutoNum type="arabicPeriod"/>
            </a:pPr>
            <a:r>
              <a:rPr lang="en-US" sz="1500" dirty="0" smtClean="0"/>
              <a:t>Think about future flexibility</a:t>
            </a:r>
          </a:p>
          <a:p>
            <a:pPr marL="800100" lvl="1" indent="-342900">
              <a:buFont typeface="+mj-lt"/>
              <a:buAutoNum type="arabicPeriod"/>
            </a:pPr>
            <a:r>
              <a:rPr lang="en-US" sz="1100" dirty="0" smtClean="0"/>
              <a:t>Variation in capitalization</a:t>
            </a:r>
          </a:p>
          <a:p>
            <a:pPr marL="800100" lvl="1" indent="-342900">
              <a:buFont typeface="+mj-lt"/>
              <a:buAutoNum type="arabicPeriod"/>
            </a:pPr>
            <a:r>
              <a:rPr lang="en-US" sz="1100" dirty="0" smtClean="0"/>
              <a:t>Longer street numbers that include “100”</a:t>
            </a:r>
          </a:p>
          <a:p>
            <a:pPr marL="800100" lvl="1" indent="-342900">
              <a:buFont typeface="+mj-lt"/>
              <a:buAutoNum type="arabicPeriod"/>
            </a:pPr>
            <a:r>
              <a:rPr lang="en-US" sz="1100" dirty="0" smtClean="0"/>
              <a:t>Do we expect misspelling to be an issue?</a:t>
            </a:r>
            <a:endParaRPr lang="en-US" sz="1100" dirty="0"/>
          </a:p>
        </p:txBody>
      </p:sp>
      <p:pic>
        <p:nvPicPr>
          <p:cNvPr id="4" name="Picture 3"/>
          <p:cNvPicPr>
            <a:picLocks noChangeAspect="1"/>
          </p:cNvPicPr>
          <p:nvPr/>
        </p:nvPicPr>
        <p:blipFill>
          <a:blip r:embed="rId2"/>
          <a:stretch>
            <a:fillRect/>
          </a:stretch>
        </p:blipFill>
        <p:spPr>
          <a:xfrm>
            <a:off x="5036127" y="2253180"/>
            <a:ext cx="5943600" cy="2867025"/>
          </a:xfrm>
          <a:prstGeom prst="rect">
            <a:avLst/>
          </a:prstGeom>
        </p:spPr>
      </p:pic>
    </p:spTree>
    <p:extLst>
      <p:ext uri="{BB962C8B-B14F-4D97-AF65-F5344CB8AC3E}">
        <p14:creationId xmlns:p14="http://schemas.microsoft.com/office/powerpoint/2010/main" val="23845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Solution – Part 1</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1600" dirty="0" smtClean="0"/>
              <a:t>Some solutions for the pattern:</a:t>
            </a:r>
          </a:p>
          <a:p>
            <a:pPr marL="342900" indent="-342900">
              <a:buAutoNum type="arabicPeriod"/>
            </a:pP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100.(e|east)?.{</a:t>
            </a:r>
            <a:r>
              <a:rPr lang="en-US" sz="1400" dirty="0" smtClean="0">
                <a:highlight>
                  <a:srgbClr val="D3D3D3"/>
                </a:highlight>
                <a:cs typeface="Calibri" panose="020F0502020204030204" pitchFamily="34" charset="0"/>
              </a:rPr>
              <a:t>0,2}mack</a:t>
            </a:r>
            <a:endParaRPr lang="en-US" sz="1400" dirty="0" smtClean="0"/>
          </a:p>
          <a:p>
            <a:pPr marL="800100" lvl="1" indent="-342900">
              <a:buAutoNum type="arabicPeriod"/>
            </a:pPr>
            <a:r>
              <a:rPr lang="en-US" sz="1000" dirty="0" smtClean="0"/>
              <a:t>Anchors the beginning so that we will not match numbers such as “1100”</a:t>
            </a:r>
          </a:p>
          <a:p>
            <a:pPr marL="800100" lvl="1" indent="-342900">
              <a:buAutoNum type="arabicPeriod"/>
            </a:pPr>
            <a:r>
              <a:rPr lang="en-US" sz="1000" dirty="0" smtClean="0"/>
              <a:t>A space or any character 1 time</a:t>
            </a:r>
          </a:p>
          <a:p>
            <a:pPr marL="800100" lvl="1" indent="-342900">
              <a:buAutoNum type="arabicPeriod"/>
            </a:pPr>
            <a:r>
              <a:rPr lang="en-US" sz="1000" dirty="0" smtClean="0"/>
              <a:t>“e” or “east” characters, may or may not be present</a:t>
            </a:r>
          </a:p>
          <a:p>
            <a:pPr marL="800100" lvl="1" indent="-342900">
              <a:buAutoNum type="arabicPeriod"/>
            </a:pPr>
            <a:r>
              <a:rPr lang="en-US" sz="1000" dirty="0" smtClean="0"/>
              <a:t>1 space or any character up to 2 times (allows for a space &amp; a period)</a:t>
            </a:r>
          </a:p>
          <a:p>
            <a:pPr marL="800100" lvl="1" indent="-342900">
              <a:buAutoNum type="arabicPeriod"/>
            </a:pPr>
            <a:r>
              <a:rPr lang="en-US" sz="1000" dirty="0" smtClean="0"/>
              <a:t>“</a:t>
            </a:r>
            <a:r>
              <a:rPr lang="en-US" sz="1000" dirty="0" err="1" smtClean="0"/>
              <a:t>mack</a:t>
            </a:r>
            <a:r>
              <a:rPr lang="en-US" sz="1000" dirty="0" smtClean="0"/>
              <a:t>”</a:t>
            </a:r>
          </a:p>
          <a:p>
            <a:pPr marL="457200" lvl="1" indent="0">
              <a:buNone/>
            </a:pPr>
            <a:endParaRPr lang="en-US" sz="1000" dirty="0"/>
          </a:p>
          <a:p>
            <a:pPr marL="342900" indent="-342900">
              <a:buFont typeface="Arial" panose="020B0604020202020204" pitchFamily="34" charset="0"/>
              <a:buAutoNum type="arabicPeriod"/>
            </a:pPr>
            <a:r>
              <a:rPr lang="en-US" sz="1400" dirty="0">
                <a:highlight>
                  <a:srgbClr val="D3D3D3"/>
                </a:highlight>
                <a:cs typeface="Calibri" panose="020F0502020204030204" pitchFamily="34" charset="0"/>
              </a:rPr>
              <a:t>\\&lt;</a:t>
            </a:r>
            <a:r>
              <a:rPr lang="en-US" sz="1400" dirty="0" smtClean="0">
                <a:highlight>
                  <a:srgbClr val="D3D3D3"/>
                </a:highlight>
                <a:cs typeface="Calibri" panose="020F0502020204030204" pitchFamily="34" charset="0"/>
              </a:rPr>
              <a:t>100\\s(e.{0,4})?mack</a:t>
            </a:r>
            <a:endParaRPr lang="en-US" sz="1400" dirty="0"/>
          </a:p>
          <a:p>
            <a:pPr marL="800100" lvl="1" indent="-342900">
              <a:buAutoNum type="arabicPeriod"/>
            </a:pPr>
            <a:r>
              <a:rPr lang="en-US" sz="1000" dirty="0"/>
              <a:t>Anchors the beginning so that we will not match numbers such as “1100”</a:t>
            </a:r>
          </a:p>
          <a:p>
            <a:pPr marL="800100" lvl="1" indent="-342900">
              <a:buAutoNum type="arabicPeriod"/>
            </a:pPr>
            <a:r>
              <a:rPr lang="en-US" sz="1000" dirty="0"/>
              <a:t>A space </a:t>
            </a:r>
            <a:r>
              <a:rPr lang="en-US" sz="1000" dirty="0" smtClean="0"/>
              <a:t>1 time</a:t>
            </a:r>
          </a:p>
          <a:p>
            <a:pPr marL="800100" lvl="1" indent="-342900">
              <a:buAutoNum type="arabicPeriod"/>
            </a:pPr>
            <a:r>
              <a:rPr lang="en-US" sz="1000" dirty="0" smtClean="0"/>
              <a:t>“e” followed by 0 to 4 of any character – allows for “e”, “east”, or “e.”. May or may not be present</a:t>
            </a:r>
          </a:p>
          <a:p>
            <a:pPr marL="800100" lvl="1" indent="-342900">
              <a:buAutoNum type="arabicPeriod"/>
            </a:pPr>
            <a:r>
              <a:rPr lang="en-US" sz="1000" dirty="0" smtClean="0"/>
              <a:t>“</a:t>
            </a:r>
            <a:r>
              <a:rPr lang="en-US" sz="1000" dirty="0" err="1" smtClean="0"/>
              <a:t>mack</a:t>
            </a:r>
            <a:r>
              <a:rPr lang="en-US" sz="1000" dirty="0" smtClean="0"/>
              <a:t>”</a:t>
            </a:r>
            <a:endParaRPr lang="en-US" sz="1000" dirty="0"/>
          </a:p>
          <a:p>
            <a:pPr marL="800100" lvl="1" indent="-342900">
              <a:buFont typeface="Arial" panose="020B0604020202020204" pitchFamily="34" charset="0"/>
              <a:buAutoNum type="arabicPeriod"/>
            </a:pPr>
            <a:endParaRPr lang="en-US" sz="1000" dirty="0"/>
          </a:p>
          <a:p>
            <a:pPr marL="0" indent="0">
              <a:buNone/>
            </a:pPr>
            <a:r>
              <a:rPr lang="en-US" sz="1400" dirty="0" smtClean="0"/>
              <a:t>3. </a:t>
            </a: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100[[:space:]](e|east|e\\.)?[[:space:]]?</a:t>
            </a:r>
            <a:r>
              <a:rPr lang="en-US" sz="1400" dirty="0" smtClean="0">
                <a:highlight>
                  <a:srgbClr val="D3D3D3"/>
                </a:highlight>
                <a:cs typeface="Calibri" panose="020F0502020204030204" pitchFamily="34" charset="0"/>
              </a:rPr>
              <a:t>mack</a:t>
            </a:r>
            <a:endParaRPr lang="en-US" sz="1400" dirty="0" smtClean="0"/>
          </a:p>
          <a:p>
            <a:pPr marL="800100" lvl="1" indent="-342900">
              <a:buAutoNum type="arabicPeriod"/>
            </a:pPr>
            <a:r>
              <a:rPr lang="en-US" sz="1000" dirty="0" smtClean="0"/>
              <a:t>Anchors the beginning so that we will not match numbers such as “1100”</a:t>
            </a:r>
          </a:p>
          <a:p>
            <a:pPr marL="800100" lvl="1" indent="-342900">
              <a:buAutoNum type="arabicPeriod"/>
            </a:pPr>
            <a:r>
              <a:rPr lang="en-US" sz="1000" dirty="0" smtClean="0"/>
              <a:t>A </a:t>
            </a:r>
            <a:r>
              <a:rPr lang="en-US" sz="1000" dirty="0"/>
              <a:t>space </a:t>
            </a:r>
            <a:r>
              <a:rPr lang="en-US" sz="1000" dirty="0" smtClean="0"/>
              <a:t>1 </a:t>
            </a:r>
            <a:r>
              <a:rPr lang="en-US" sz="1000" dirty="0"/>
              <a:t>time</a:t>
            </a:r>
          </a:p>
          <a:p>
            <a:pPr marL="800100" lvl="1" indent="-342900">
              <a:buAutoNum type="arabicPeriod"/>
            </a:pPr>
            <a:r>
              <a:rPr lang="en-US" sz="1000" dirty="0"/>
              <a:t>“e” </a:t>
            </a:r>
            <a:r>
              <a:rPr lang="en-US" sz="1000" dirty="0" smtClean="0"/>
              <a:t>“</a:t>
            </a:r>
            <a:r>
              <a:rPr lang="en-US" sz="1000" dirty="0"/>
              <a:t>east”, or “e</a:t>
            </a:r>
            <a:r>
              <a:rPr lang="en-US" sz="1000" dirty="0" smtClean="0"/>
              <a:t>.” (note the escaped period). May </a:t>
            </a:r>
            <a:r>
              <a:rPr lang="en-US" sz="1000" dirty="0"/>
              <a:t>or may not be </a:t>
            </a:r>
            <a:r>
              <a:rPr lang="en-US" sz="1000" dirty="0" smtClean="0"/>
              <a:t>present</a:t>
            </a:r>
          </a:p>
          <a:p>
            <a:pPr marL="800100" lvl="1" indent="-342900">
              <a:buAutoNum type="arabicPeriod"/>
            </a:pPr>
            <a:r>
              <a:rPr lang="en-US" sz="1000" dirty="0" smtClean="0"/>
              <a:t>A space may or may not be present</a:t>
            </a:r>
            <a:endParaRPr lang="en-US" sz="1000" dirty="0"/>
          </a:p>
          <a:p>
            <a:pPr marL="800100" lvl="1" indent="-342900">
              <a:buAutoNum type="arabicPeriod"/>
            </a:pPr>
            <a:r>
              <a:rPr lang="en-US" sz="1000" dirty="0"/>
              <a:t>“</a:t>
            </a:r>
            <a:r>
              <a:rPr lang="en-US" sz="1000" dirty="0" err="1"/>
              <a:t>mack</a:t>
            </a:r>
            <a:r>
              <a:rPr lang="en-US" sz="1000" dirty="0"/>
              <a:t>”</a:t>
            </a:r>
          </a:p>
          <a:p>
            <a:pPr marL="0" indent="0">
              <a:buNone/>
            </a:pPr>
            <a:endParaRPr lang="en-US" sz="1400" dirty="0"/>
          </a:p>
          <a:p>
            <a:pPr marL="0" indent="0">
              <a:buNone/>
            </a:pPr>
            <a:endParaRPr lang="en-US" sz="1400" dirty="0" smtClean="0"/>
          </a:p>
          <a:p>
            <a:pPr marL="0" indent="0">
              <a:buNone/>
            </a:pPr>
            <a:endParaRPr lang="en-US" sz="1400" dirty="0"/>
          </a:p>
          <a:p>
            <a:pPr marL="342900" indent="-342900">
              <a:buFont typeface="+mj-lt"/>
              <a:buAutoNum type="arabicPeriod"/>
            </a:pPr>
            <a:endParaRPr lang="en-US" sz="1100" dirty="0"/>
          </a:p>
        </p:txBody>
      </p:sp>
      <p:sp>
        <p:nvSpPr>
          <p:cNvPr id="4" name="Rectangle 3"/>
          <p:cNvSpPr/>
          <p:nvPr/>
        </p:nvSpPr>
        <p:spPr>
          <a:xfrm rot="1914930">
            <a:off x="7121853" y="2391579"/>
            <a:ext cx="4983068" cy="1754326"/>
          </a:xfrm>
          <a:prstGeom prst="rect">
            <a:avLst/>
          </a:prstGeom>
          <a:noFill/>
        </p:spPr>
        <p:txBody>
          <a:bodyPr wrap="square" lIns="91440" tIns="45720" rIns="91440" bIns="45720">
            <a:spAutoFit/>
          </a:bodyPr>
          <a:lstStyle/>
          <a:p>
            <a:pPr algn="ctr"/>
            <a:r>
              <a:rPr lang="en-U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There are many right answers!</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9462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p:cTn id="79" dur="1000" fill="hold"/>
                                        <p:tgtEl>
                                          <p:spTgt spid="4"/>
                                        </p:tgtEl>
                                        <p:attrNameLst>
                                          <p:attrName>ppt_w</p:attrName>
                                        </p:attrNameLst>
                                      </p:cBhvr>
                                      <p:tavLst>
                                        <p:tav tm="0">
                                          <p:val>
                                            <p:fltVal val="0"/>
                                          </p:val>
                                        </p:tav>
                                        <p:tav tm="100000">
                                          <p:val>
                                            <p:strVal val="#ppt_w"/>
                                          </p:val>
                                        </p:tav>
                                      </p:tavLst>
                                    </p:anim>
                                    <p:anim calcmode="lin" valueType="num">
                                      <p:cBhvr>
                                        <p:cTn id="80" dur="1000" fill="hold"/>
                                        <p:tgtEl>
                                          <p:spTgt spid="4"/>
                                        </p:tgtEl>
                                        <p:attrNameLst>
                                          <p:attrName>ppt_h</p:attrName>
                                        </p:attrNameLst>
                                      </p:cBhvr>
                                      <p:tavLst>
                                        <p:tav tm="0">
                                          <p:val>
                                            <p:fltVal val="0"/>
                                          </p:val>
                                        </p:tav>
                                        <p:tav tm="100000">
                                          <p:val>
                                            <p:strVal val="#ppt_h"/>
                                          </p:val>
                                        </p:tav>
                                      </p:tavLst>
                                    </p:anim>
                                    <p:anim calcmode="lin" valueType="num">
                                      <p:cBhvr>
                                        <p:cTn id="81" dur="1000" fill="hold"/>
                                        <p:tgtEl>
                                          <p:spTgt spid="4"/>
                                        </p:tgtEl>
                                        <p:attrNameLst>
                                          <p:attrName>style.rotation</p:attrName>
                                        </p:attrNameLst>
                                      </p:cBhvr>
                                      <p:tavLst>
                                        <p:tav tm="0">
                                          <p:val>
                                            <p:fltVal val="90"/>
                                          </p:val>
                                        </p:tav>
                                        <p:tav tm="100000">
                                          <p:val>
                                            <p:fltVal val="0"/>
                                          </p:val>
                                        </p:tav>
                                      </p:tavLst>
                                    </p:anim>
                                    <p:animEffect transition="in" filter="fade">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1</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1600" u="sng" dirty="0" smtClean="0"/>
              <a:t>What is wrong here?</a:t>
            </a:r>
          </a:p>
          <a:p>
            <a:pPr marL="0" indent="0">
              <a:buNone/>
            </a:pPr>
            <a:r>
              <a:rPr lang="en-US" sz="1400" dirty="0">
                <a:highlight>
                  <a:srgbClr val="D3D3D3"/>
                </a:highlight>
                <a:cs typeface="Calibri" panose="020F0502020204030204" pitchFamily="34" charset="0"/>
              </a:rPr>
              <a:t>100 </a:t>
            </a:r>
            <a:r>
              <a:rPr lang="en-US" sz="1400" dirty="0" smtClean="0">
                <a:highlight>
                  <a:srgbClr val="D3D3D3"/>
                </a:highlight>
                <a:cs typeface="Calibri" panose="020F0502020204030204" pitchFamily="34" charset="0"/>
              </a:rPr>
              <a:t>mack|100</a:t>
            </a:r>
            <a:r>
              <a:rPr lang="en-US" sz="1400" dirty="0">
                <a:highlight>
                  <a:srgbClr val="D3D3D3"/>
                </a:highlight>
                <a:cs typeface="Calibri" panose="020F0502020204030204" pitchFamily="34" charset="0"/>
              </a:rPr>
              <a:t>.{,10} </a:t>
            </a:r>
            <a:r>
              <a:rPr lang="en-US" sz="1400" dirty="0" err="1">
                <a:highlight>
                  <a:srgbClr val="D3D3D3"/>
                </a:highlight>
                <a:cs typeface="Calibri" panose="020F0502020204030204" pitchFamily="34" charset="0"/>
              </a:rPr>
              <a:t>m</a:t>
            </a:r>
            <a:r>
              <a:rPr lang="en-US" sz="1400" dirty="0" err="1" smtClean="0">
                <a:highlight>
                  <a:srgbClr val="D3D3D3"/>
                </a:highlight>
                <a:cs typeface="Calibri" panose="020F0502020204030204" pitchFamily="34" charset="0"/>
              </a:rPr>
              <a:t>ack</a:t>
            </a:r>
            <a:endParaRPr lang="en-US" sz="1400" dirty="0" smtClean="0">
              <a:highlight>
                <a:srgbClr val="D3D3D3"/>
              </a:highlight>
              <a:cs typeface="Calibri" panose="020F0502020204030204" pitchFamily="34" charset="0"/>
            </a:endParaRPr>
          </a:p>
          <a:p>
            <a:pPr lvl="1">
              <a:buFont typeface="+mj-lt"/>
              <a:buAutoNum type="arabicPeriod"/>
            </a:pPr>
            <a:r>
              <a:rPr lang="en-US" sz="1000" dirty="0" smtClean="0"/>
              <a:t>Does it work for our small dataset?</a:t>
            </a:r>
          </a:p>
          <a:p>
            <a:pPr lvl="1">
              <a:buFont typeface="+mj-lt"/>
              <a:buAutoNum type="arabicPeriod"/>
            </a:pPr>
            <a:r>
              <a:rPr lang="en-US" sz="1000" dirty="0" smtClean="0"/>
              <a:t>Would it allow for future flexibility with a larger sample size?</a:t>
            </a:r>
          </a:p>
          <a:p>
            <a:pPr lvl="2">
              <a:buFont typeface="+mj-lt"/>
              <a:buAutoNum type="arabicPeriod"/>
            </a:pPr>
            <a:r>
              <a:rPr lang="en-US" sz="800" dirty="0" smtClean="0"/>
              <a:t>Longer street numbers – could falsely extra numbers at beginning or end</a:t>
            </a:r>
          </a:p>
          <a:p>
            <a:pPr lvl="1">
              <a:buFont typeface="+mj-lt"/>
              <a:buAutoNum type="arabicPeriod"/>
            </a:pPr>
            <a:r>
              <a:rPr lang="en-US" sz="1000" dirty="0" smtClean="0"/>
              <a:t>Is there too much leeway given to any piece?</a:t>
            </a:r>
          </a:p>
          <a:p>
            <a:pPr lvl="2">
              <a:buFont typeface="+mj-lt"/>
              <a:buAutoNum type="arabicPeriod"/>
            </a:pPr>
            <a:r>
              <a:rPr lang="en-US" sz="800" dirty="0" smtClean="0"/>
              <a:t>Weigh the pros and cons of allowing 10 characters to follow the “100”. What happens if there is an address of “1000 </a:t>
            </a:r>
            <a:r>
              <a:rPr lang="en-US" sz="800" dirty="0" err="1" smtClean="0"/>
              <a:t>mack</a:t>
            </a:r>
            <a:r>
              <a:rPr lang="en-US" sz="800" dirty="0" smtClean="0"/>
              <a:t>”?</a:t>
            </a:r>
          </a:p>
          <a:p>
            <a:pPr lvl="1">
              <a:buFont typeface="+mj-lt"/>
              <a:buAutoNum type="arabicPeriod"/>
            </a:pPr>
            <a:r>
              <a:rPr lang="en-US" sz="1000" dirty="0" smtClean="0"/>
              <a:t>Are there repeated elements that could be combined?</a:t>
            </a:r>
          </a:p>
          <a:p>
            <a:pPr marL="457200" lvl="1" indent="0">
              <a:buNone/>
            </a:pPr>
            <a:endParaRPr lang="en-US" sz="1000" dirty="0" smtClean="0"/>
          </a:p>
          <a:p>
            <a:pPr marL="457200" lvl="1" indent="0">
              <a:buNone/>
            </a:pPr>
            <a:r>
              <a:rPr lang="en-US" sz="2000" b="1" dirty="0" smtClean="0">
                <a:latin typeface="Bahnschrift Condensed" panose="020B0502040204020203" pitchFamily="34" charset="0"/>
                <a:cs typeface="Calibri" panose="020F0502020204030204" pitchFamily="34" charset="0"/>
              </a:rPr>
              <a:t>Any </a:t>
            </a:r>
            <a:r>
              <a:rPr lang="en-US" sz="2000" b="1" dirty="0">
                <a:latin typeface="Bahnschrift Condensed" panose="020B0502040204020203" pitchFamily="34" charset="0"/>
                <a:cs typeface="Calibri" panose="020F0502020204030204" pitchFamily="34" charset="0"/>
              </a:rPr>
              <a:t>pieces that will always </a:t>
            </a:r>
            <a:r>
              <a:rPr lang="en-US" sz="2000" b="1" u="sng" dirty="0">
                <a:latin typeface="Bahnschrift Condensed" panose="020B0502040204020203" pitchFamily="34" charset="0"/>
                <a:cs typeface="Calibri" panose="020F0502020204030204" pitchFamily="34" charset="0"/>
              </a:rPr>
              <a:t>stay the same</a:t>
            </a:r>
            <a:r>
              <a:rPr lang="en-US" sz="2000" b="1" dirty="0">
                <a:latin typeface="Bahnschrift Condensed" panose="020B0502040204020203" pitchFamily="34" charset="0"/>
                <a:cs typeface="Calibri" panose="020F0502020204030204" pitchFamily="34" charset="0"/>
              </a:rPr>
              <a:t> should not appear more than </a:t>
            </a:r>
            <a:r>
              <a:rPr lang="en-US" sz="2000" b="1" u="sng" dirty="0">
                <a:latin typeface="Bahnschrift Condensed" panose="020B0502040204020203" pitchFamily="34" charset="0"/>
                <a:cs typeface="Calibri" panose="020F0502020204030204" pitchFamily="34" charset="0"/>
              </a:rPr>
              <a:t>once in the </a:t>
            </a:r>
            <a:r>
              <a:rPr lang="en-US" sz="2000" b="1" u="sng" dirty="0" smtClean="0">
                <a:latin typeface="Bahnschrift Condensed" panose="020B0502040204020203" pitchFamily="34" charset="0"/>
                <a:cs typeface="Calibri" panose="020F0502020204030204" pitchFamily="34" charset="0"/>
              </a:rPr>
              <a:t>pattern</a:t>
            </a:r>
            <a:endParaRPr lang="en-US" sz="1000" dirty="0"/>
          </a:p>
          <a:p>
            <a:pPr marL="0" indent="0">
              <a:buNone/>
            </a:pPr>
            <a:endParaRPr lang="en-US" sz="1400" u="sng" dirty="0" smtClean="0"/>
          </a:p>
          <a:p>
            <a:pPr marL="0" indent="0">
              <a:buNone/>
            </a:pPr>
            <a:r>
              <a:rPr lang="en-US" sz="1400" u="sng" dirty="0" smtClean="0"/>
              <a:t>Let’s clean it up:</a:t>
            </a:r>
          </a:p>
          <a:p>
            <a:pPr marL="0" indent="0">
              <a:buNone/>
            </a:pPr>
            <a:r>
              <a:rPr lang="en-US" sz="1400" dirty="0" smtClean="0">
                <a:highlight>
                  <a:srgbClr val="D3D3D3"/>
                </a:highlight>
                <a:cs typeface="Calibri" panose="020F0502020204030204" pitchFamily="34" charset="0"/>
              </a:rPr>
              <a:t>\\&lt;100.{,10}.mack</a:t>
            </a:r>
            <a:endParaRPr lang="en-US" sz="1400" dirty="0">
              <a:highlight>
                <a:srgbClr val="D3D3D3"/>
              </a:highlight>
              <a:cs typeface="Calibri" panose="020F0502020204030204" pitchFamily="34" charset="0"/>
            </a:endParaRPr>
          </a:p>
          <a:p>
            <a:pPr lvl="1">
              <a:buFont typeface="+mj-lt"/>
              <a:buAutoNum type="arabicPeriod"/>
            </a:pPr>
            <a:r>
              <a:rPr lang="en-US" sz="1000" dirty="0" smtClean="0"/>
              <a:t>The second side of the pipe was accomplishing the same as the first, only with more flexibility. We can just use that alone if we are ok allowing up to 10 of ANY characters in the middle. (</a:t>
            </a:r>
            <a:r>
              <a:rPr lang="en-US" sz="1000" dirty="0"/>
              <a:t>Again think about </a:t>
            </a:r>
            <a:r>
              <a:rPr lang="en-US" sz="1000" dirty="0" smtClean="0"/>
              <a:t>what </a:t>
            </a:r>
            <a:r>
              <a:rPr lang="en-US" sz="1000" dirty="0"/>
              <a:t>happens if there is an address of “1000 </a:t>
            </a:r>
            <a:r>
              <a:rPr lang="en-US" sz="1000" dirty="0" err="1"/>
              <a:t>mack</a:t>
            </a:r>
            <a:r>
              <a:rPr lang="en-US" sz="1000" dirty="0" smtClean="0"/>
              <a:t>” or more)</a:t>
            </a:r>
          </a:p>
          <a:p>
            <a:pPr lvl="1">
              <a:buFont typeface="+mj-lt"/>
              <a:buAutoNum type="arabicPeriod"/>
            </a:pPr>
            <a:r>
              <a:rPr lang="en-US" sz="1000" dirty="0" smtClean="0"/>
              <a:t>Anchor it</a:t>
            </a:r>
          </a:p>
          <a:p>
            <a:pPr marL="0" indent="0">
              <a:buNone/>
            </a:pPr>
            <a:r>
              <a:rPr lang="en-US" sz="1400" dirty="0" smtClean="0"/>
              <a:t>*Important note about spaces:</a:t>
            </a:r>
          </a:p>
          <a:p>
            <a:pPr marL="0" indent="0">
              <a:buNone/>
            </a:pPr>
            <a:r>
              <a:rPr lang="en-US" sz="1400" dirty="0" smtClean="0"/>
              <a:t>In R REGEX it allows you to leave a literal space “ ”. But best practice is to use a symbol:</a:t>
            </a:r>
          </a:p>
          <a:p>
            <a:r>
              <a:rPr lang="en-US" sz="1400" b="1" dirty="0"/>
              <a:t>[[:blank:]] </a:t>
            </a:r>
            <a:r>
              <a:rPr lang="en-US" sz="1400" b="1" dirty="0" smtClean="0"/>
              <a:t> = </a:t>
            </a:r>
            <a:r>
              <a:rPr lang="en-US" sz="1400" dirty="0" smtClean="0"/>
              <a:t>Space </a:t>
            </a:r>
            <a:r>
              <a:rPr lang="en-US" sz="1400" dirty="0"/>
              <a:t>and tab </a:t>
            </a:r>
            <a:endParaRPr lang="en-US" sz="1400" dirty="0" smtClean="0"/>
          </a:p>
          <a:p>
            <a:r>
              <a:rPr lang="en-US" sz="1400" b="1" dirty="0" smtClean="0"/>
              <a:t>[[:</a:t>
            </a:r>
            <a:r>
              <a:rPr lang="en-US" sz="1400" b="1" dirty="0"/>
              <a:t>space:]] </a:t>
            </a:r>
            <a:r>
              <a:rPr lang="en-US" sz="1400" dirty="0"/>
              <a:t>or </a:t>
            </a:r>
            <a:r>
              <a:rPr lang="en-US" sz="1400" b="1" dirty="0"/>
              <a:t>\\s </a:t>
            </a:r>
            <a:r>
              <a:rPr lang="en-US" sz="1400" b="1" dirty="0" smtClean="0"/>
              <a:t> = </a:t>
            </a:r>
            <a:r>
              <a:rPr lang="en-US" sz="1400" dirty="0" smtClean="0"/>
              <a:t>Space</a:t>
            </a:r>
            <a:r>
              <a:rPr lang="en-US" sz="1400" dirty="0"/>
              <a:t>, tab, vertical tab, newline, form feed, carriage </a:t>
            </a:r>
            <a:r>
              <a:rPr lang="en-US" sz="1400" dirty="0" smtClean="0"/>
              <a:t>return</a:t>
            </a:r>
          </a:p>
          <a:p>
            <a:r>
              <a:rPr lang="en-US" sz="1400" b="1" dirty="0" smtClean="0"/>
              <a:t>.</a:t>
            </a:r>
            <a:r>
              <a:rPr lang="en-US" sz="1400" dirty="0" smtClean="0"/>
              <a:t> </a:t>
            </a:r>
            <a:r>
              <a:rPr lang="en-US" sz="1400" dirty="0"/>
              <a:t>= Any character except \</a:t>
            </a:r>
            <a:r>
              <a:rPr lang="en-US" sz="1400" dirty="0" smtClean="0"/>
              <a:t>n</a:t>
            </a:r>
          </a:p>
          <a:p>
            <a:pPr marL="0" indent="0">
              <a:buNone/>
            </a:pPr>
            <a:endParaRPr lang="en-US" sz="1400" dirty="0"/>
          </a:p>
          <a:p>
            <a:pPr marL="342900" indent="-342900">
              <a:buFont typeface="+mj-lt"/>
              <a:buAutoNum type="arabicPeriod"/>
            </a:pPr>
            <a:endParaRPr lang="en-US" sz="11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825" y="1825625"/>
            <a:ext cx="2466975" cy="1847850"/>
          </a:xfrm>
          <a:prstGeom prst="rect">
            <a:avLst/>
          </a:prstGeom>
        </p:spPr>
      </p:pic>
      <p:pic>
        <p:nvPicPr>
          <p:cNvPr id="6" name="Picture 5"/>
          <p:cNvPicPr>
            <a:picLocks noChangeAspect="1"/>
          </p:cNvPicPr>
          <p:nvPr/>
        </p:nvPicPr>
        <p:blipFill>
          <a:blip r:embed="rId3"/>
          <a:stretch>
            <a:fillRect/>
          </a:stretch>
        </p:blipFill>
        <p:spPr>
          <a:xfrm>
            <a:off x="4282180" y="5888848"/>
            <a:ext cx="3095625" cy="7048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0196" y="2250818"/>
            <a:ext cx="451098" cy="45109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56579" y="2050766"/>
            <a:ext cx="425601" cy="425601"/>
          </a:xfrm>
          <a:prstGeom prst="rect">
            <a:avLst/>
          </a:prstGeom>
        </p:spPr>
      </p:pic>
      <p:pic>
        <p:nvPicPr>
          <p:cNvPr id="9" name="Picture 8"/>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3400" y="2834093"/>
            <a:ext cx="498586" cy="498586"/>
          </a:xfrm>
          <a:prstGeom prst="rect">
            <a:avLst/>
          </a:prstGeom>
        </p:spPr>
      </p:pic>
    </p:spTree>
    <p:extLst>
      <p:ext uri="{BB962C8B-B14F-4D97-AF65-F5344CB8AC3E}">
        <p14:creationId xmlns:p14="http://schemas.microsoft.com/office/powerpoint/2010/main" val="34033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16" end="16"/>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1</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1600" u="sng" dirty="0" smtClean="0"/>
              <a:t>What is wrong here?</a:t>
            </a:r>
            <a:endParaRPr lang="en-US" sz="2300" u="sng" dirty="0" smtClean="0"/>
          </a:p>
          <a:p>
            <a:pPr marL="0" indent="0">
              <a:buNone/>
            </a:pPr>
            <a:r>
              <a:rPr lang="en-US" sz="2000" dirty="0">
                <a:highlight>
                  <a:srgbClr val="D3D3D3"/>
                </a:highlight>
                <a:cs typeface="Calibri" panose="020F0502020204030204" pitchFamily="34" charset="0"/>
              </a:rPr>
              <a:t>100.{0,6}Mack.{0,4}Avenue|100.{</a:t>
            </a:r>
            <a:r>
              <a:rPr lang="en-US" sz="2000" dirty="0" smtClean="0">
                <a:highlight>
                  <a:srgbClr val="D3D3D3"/>
                </a:highlight>
                <a:cs typeface="Calibri" panose="020F0502020204030204" pitchFamily="34" charset="0"/>
              </a:rPr>
              <a:t>0,6}Mack</a:t>
            </a:r>
          </a:p>
          <a:p>
            <a:pPr lvl="2">
              <a:buFont typeface="+mj-lt"/>
              <a:buAutoNum type="arabicPeriod"/>
            </a:pPr>
            <a:r>
              <a:rPr lang="en-US" sz="1400" dirty="0" smtClean="0"/>
              <a:t>Does it work for our small dataset?</a:t>
            </a:r>
          </a:p>
          <a:p>
            <a:pPr lvl="2">
              <a:buFont typeface="+mj-lt"/>
              <a:buAutoNum type="arabicPeriod"/>
            </a:pPr>
            <a:r>
              <a:rPr lang="en-US" sz="1400" dirty="0" smtClean="0"/>
              <a:t>Would it allow for future flexibility with a larger sample size?</a:t>
            </a:r>
          </a:p>
          <a:p>
            <a:pPr lvl="3">
              <a:buFont typeface="+mj-lt"/>
              <a:buAutoNum type="arabicPeriod"/>
            </a:pPr>
            <a:r>
              <a:rPr lang="en-US" sz="1100" dirty="0" smtClean="0"/>
              <a:t>Longer street numbers</a:t>
            </a:r>
          </a:p>
          <a:p>
            <a:pPr lvl="2">
              <a:buFont typeface="+mj-lt"/>
              <a:buAutoNum type="arabicPeriod"/>
            </a:pPr>
            <a:r>
              <a:rPr lang="en-US" sz="1500" dirty="0"/>
              <a:t>Is there too much leeway given to any piece?</a:t>
            </a:r>
          </a:p>
          <a:p>
            <a:pPr lvl="3">
              <a:buFont typeface="+mj-lt"/>
              <a:buAutoNum type="arabicPeriod"/>
            </a:pPr>
            <a:r>
              <a:rPr lang="en-US" sz="1100" dirty="0"/>
              <a:t>Weigh the pros and cons of allowing </a:t>
            </a:r>
            <a:r>
              <a:rPr lang="en-US" sz="1100" dirty="0" smtClean="0"/>
              <a:t>6 </a:t>
            </a:r>
            <a:r>
              <a:rPr lang="en-US" sz="1100" dirty="0"/>
              <a:t>characters to follow the “100”. What happens if there is an address of “1000 </a:t>
            </a:r>
            <a:r>
              <a:rPr lang="en-US" sz="1100" dirty="0" err="1"/>
              <a:t>mack</a:t>
            </a:r>
            <a:r>
              <a:rPr lang="en-US" sz="1100" dirty="0"/>
              <a:t>”?</a:t>
            </a:r>
            <a:endParaRPr lang="en-US" sz="1100" dirty="0" smtClean="0"/>
          </a:p>
          <a:p>
            <a:pPr lvl="2">
              <a:buFont typeface="+mj-lt"/>
              <a:buAutoNum type="arabicPeriod"/>
            </a:pPr>
            <a:r>
              <a:rPr lang="en-US" sz="1500" dirty="0" smtClean="0"/>
              <a:t>Is any part to strict? </a:t>
            </a:r>
          </a:p>
          <a:p>
            <a:pPr lvl="3">
              <a:buFont typeface="+mj-lt"/>
              <a:buAutoNum type="arabicPeriod"/>
            </a:pPr>
            <a:r>
              <a:rPr lang="en-US" sz="1100" dirty="0" smtClean="0"/>
              <a:t>Weigh the pros and cons of requiring “Avenue” in one option</a:t>
            </a:r>
          </a:p>
          <a:p>
            <a:pPr lvl="3"/>
            <a:r>
              <a:rPr lang="en-US" sz="1100" dirty="0" smtClean="0"/>
              <a:t>Why do we need this? Is there something we would falsely match if we did not include it?</a:t>
            </a:r>
          </a:p>
          <a:p>
            <a:pPr lvl="3"/>
            <a:r>
              <a:rPr lang="en-US" sz="1100" dirty="0" smtClean="0"/>
              <a:t>Are we excluding “Ave”?</a:t>
            </a:r>
            <a:endParaRPr lang="en-US" sz="1100" dirty="0"/>
          </a:p>
          <a:p>
            <a:pPr marL="457200" lvl="1" indent="0">
              <a:buNone/>
            </a:pPr>
            <a:r>
              <a:rPr lang="en-US" sz="2200" b="1" dirty="0" smtClean="0">
                <a:latin typeface="Bahnschrift Condensed" panose="020B0502040204020203" pitchFamily="34" charset="0"/>
                <a:cs typeface="Calibri" panose="020F0502020204030204" pitchFamily="34" charset="0"/>
              </a:rPr>
              <a:t>	Less is more. Don’t include text if you don’t need to be that specific</a:t>
            </a:r>
          </a:p>
          <a:p>
            <a:pPr marL="457200" lvl="1" indent="0">
              <a:buNone/>
            </a:pPr>
            <a:endParaRPr lang="en-US" sz="2000" dirty="0" smtClean="0"/>
          </a:p>
          <a:p>
            <a:pPr lvl="2">
              <a:buFont typeface="+mj-lt"/>
              <a:buAutoNum type="arabicPeriod"/>
            </a:pPr>
            <a:r>
              <a:rPr lang="en-US" sz="1400" dirty="0" smtClean="0"/>
              <a:t>Are there elements that override each other?</a:t>
            </a:r>
          </a:p>
          <a:p>
            <a:pPr lvl="3">
              <a:buFont typeface="+mj-lt"/>
              <a:buAutoNum type="arabicPeriod"/>
            </a:pPr>
            <a:r>
              <a:rPr lang="en-US" sz="1100" dirty="0" smtClean="0"/>
              <a:t>If we allow “100.{0,6}Mack”, this will take care of any strings that contain the same thing followed by “Avenue”, “Ave’, </a:t>
            </a:r>
            <a:r>
              <a:rPr lang="en-US" sz="1100" dirty="0" err="1" smtClean="0"/>
              <a:t>etc</a:t>
            </a:r>
            <a:endParaRPr lang="en-US" sz="1100" dirty="0" smtClean="0"/>
          </a:p>
          <a:p>
            <a:pPr marL="1371600" lvl="3" indent="0">
              <a:buNone/>
            </a:pPr>
            <a:r>
              <a:rPr lang="en-US" dirty="0"/>
              <a:t>	</a:t>
            </a:r>
            <a:r>
              <a:rPr lang="en-US" dirty="0" smtClean="0"/>
              <a:t>(No need for both, one is not used.) </a:t>
            </a:r>
          </a:p>
          <a:p>
            <a:pPr marL="1371600" lvl="3" indent="0">
              <a:buNone/>
            </a:pPr>
            <a:endParaRPr lang="en-US" sz="900" dirty="0" smtClean="0"/>
          </a:p>
          <a:p>
            <a:pPr marL="457200" lvl="1" indent="0">
              <a:buNone/>
            </a:pPr>
            <a:r>
              <a:rPr lang="en-US" sz="2200" b="1" dirty="0" smtClean="0">
                <a:latin typeface="Bahnschrift Condensed" panose="020B0502040204020203" pitchFamily="34" charset="0"/>
                <a:cs typeface="Calibri" panose="020F0502020204030204" pitchFamily="34" charset="0"/>
              </a:rPr>
              <a:t>	A greedy or flexible piece of any “or” statement will always override a more stringent one</a:t>
            </a:r>
            <a:endParaRPr lang="en-US" sz="1400" u="sng" dirty="0" smtClean="0"/>
          </a:p>
          <a:p>
            <a:pPr marL="0" indent="0">
              <a:buNone/>
            </a:pPr>
            <a:r>
              <a:rPr lang="en-US" sz="1700" u="sng" dirty="0" smtClean="0"/>
              <a:t>Let’s clean it up:</a:t>
            </a:r>
          </a:p>
          <a:p>
            <a:pPr marL="0" indent="0">
              <a:buNone/>
            </a:pPr>
            <a:r>
              <a:rPr lang="en-US" sz="2200" dirty="0" smtClean="0">
                <a:highlight>
                  <a:srgbClr val="D3D3D3"/>
                </a:highlight>
                <a:cs typeface="Calibri" panose="020F0502020204030204" pitchFamily="34" charset="0"/>
              </a:rPr>
              <a:t>\\&lt;100.{</a:t>
            </a:r>
            <a:r>
              <a:rPr lang="en-US" sz="2200" dirty="0">
                <a:highlight>
                  <a:srgbClr val="D3D3D3"/>
                </a:highlight>
                <a:cs typeface="Calibri" panose="020F0502020204030204" pitchFamily="34" charset="0"/>
              </a:rPr>
              <a:t>0,6}Mack</a:t>
            </a:r>
            <a:endParaRPr lang="en-US" sz="3000" dirty="0">
              <a:highlight>
                <a:srgbClr val="D3D3D3"/>
              </a:highlight>
              <a:cs typeface="Calibri" panose="020F0502020204030204" pitchFamily="34" charset="0"/>
            </a:endParaRPr>
          </a:p>
          <a:p>
            <a:pPr lvl="1">
              <a:buFont typeface="+mj-lt"/>
              <a:buAutoNum type="arabicPeriod"/>
            </a:pPr>
            <a:r>
              <a:rPr lang="en-US" sz="1200" dirty="0" smtClean="0"/>
              <a:t>The second side of the pipe was accomplishing the same as the first, only with more flexibility. </a:t>
            </a:r>
          </a:p>
          <a:p>
            <a:pPr lvl="1">
              <a:buFont typeface="+mj-lt"/>
              <a:buAutoNum type="arabicPeriod"/>
            </a:pPr>
            <a:r>
              <a:rPr lang="en-US" sz="1200" dirty="0" smtClean="0"/>
              <a:t>The 6 character allowance will allow for up to 2 spaces and the word “East”, but also allow any other characters, so consider the risks. </a:t>
            </a:r>
          </a:p>
          <a:p>
            <a:pPr lvl="1">
              <a:buFont typeface="+mj-lt"/>
              <a:buAutoNum type="arabicPeriod"/>
            </a:pPr>
            <a:r>
              <a:rPr lang="en-US" sz="1200" dirty="0" smtClean="0"/>
              <a:t>Anchor it</a:t>
            </a:r>
          </a:p>
          <a:p>
            <a:pPr lvl="1">
              <a:buFont typeface="+mj-lt"/>
              <a:buAutoNum type="arabicPeriod"/>
            </a:pPr>
            <a:endParaRPr lang="en-US" sz="1200" dirty="0" smtClean="0"/>
          </a:p>
          <a:p>
            <a:pPr marL="0" indent="0">
              <a:buNone/>
            </a:pPr>
            <a:endParaRPr lang="en-US" sz="1400" dirty="0"/>
          </a:p>
          <a:p>
            <a:pPr marL="342900" indent="-342900">
              <a:buFont typeface="+mj-lt"/>
              <a:buAutoNum type="arabicPeriod"/>
            </a:pPr>
            <a:endParaRPr lang="en-US" sz="11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754" y="3699268"/>
            <a:ext cx="2086269" cy="15626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6413" y="2430819"/>
            <a:ext cx="364219" cy="36421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6000" y="2099678"/>
            <a:ext cx="389579" cy="389579"/>
          </a:xfrm>
          <a:prstGeom prst="rect">
            <a:avLst/>
          </a:prstGeom>
        </p:spPr>
      </p:pic>
      <p:pic>
        <p:nvPicPr>
          <p:cNvPr id="9" name="Picture 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71807" y="2795038"/>
            <a:ext cx="386947" cy="386947"/>
          </a:xfrm>
          <a:prstGeom prst="rect">
            <a:avLst/>
          </a:prstGeom>
        </p:spPr>
      </p:pic>
      <p:pic>
        <p:nvPicPr>
          <p:cNvPr id="10" name="Picture 9"/>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531187" y="3302219"/>
            <a:ext cx="386947" cy="386947"/>
          </a:xfrm>
          <a:prstGeom prst="rect">
            <a:avLst/>
          </a:prstGeom>
        </p:spPr>
      </p:pic>
    </p:spTree>
    <p:extLst>
      <p:ext uri="{BB962C8B-B14F-4D97-AF65-F5344CB8AC3E}">
        <p14:creationId xmlns:p14="http://schemas.microsoft.com/office/powerpoint/2010/main" val="190659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8" end="1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
                                            <p:txEl>
                                              <p:pRg st="20" end="2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
                                            <p:txEl>
                                              <p:pRg st="22" end="2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too greedy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Be cautious when using the greedy quantifier “*” or high numbers in {0,#} </a:t>
            </a:r>
            <a:r>
              <a:rPr lang="en-US" sz="1400" dirty="0" smtClean="0">
                <a:highlight>
                  <a:srgbClr val="D3D3D3"/>
                </a:highlight>
                <a:cs typeface="Calibri" panose="020F0502020204030204" pitchFamily="34" charset="0"/>
              </a:rPr>
              <a:t>\\&lt;</a:t>
            </a:r>
            <a:r>
              <a:rPr lang="en-US" sz="1400" dirty="0">
                <a:highlight>
                  <a:srgbClr val="D3D3D3"/>
                </a:highlight>
                <a:cs typeface="Calibri" panose="020F0502020204030204" pitchFamily="34" charset="0"/>
              </a:rPr>
              <a:t>100</a:t>
            </a:r>
            <a:r>
              <a:rPr lang="en-US" sz="1400" dirty="0" smtClean="0">
                <a:highlight>
                  <a:srgbClr val="D3D3D3"/>
                </a:highlight>
                <a:cs typeface="Calibri" panose="020F0502020204030204" pitchFamily="34" charset="0"/>
              </a:rPr>
              <a:t>.*(e|east)?.{0,2}mack</a:t>
            </a:r>
            <a:endParaRPr lang="en-US" sz="1400" dirty="0" smtClean="0"/>
          </a:p>
          <a:p>
            <a:pPr lvl="1"/>
            <a:r>
              <a:rPr lang="en-US" dirty="0" smtClean="0"/>
              <a:t>This would work, but allows for 0-infinity number of characters between “100” and “</a:t>
            </a:r>
            <a:r>
              <a:rPr lang="en-US" dirty="0" err="1" smtClean="0"/>
              <a:t>mack</a:t>
            </a:r>
            <a:r>
              <a:rPr lang="en-US" dirty="0" smtClean="0"/>
              <a:t>”</a:t>
            </a:r>
          </a:p>
          <a:p>
            <a:pPr lvl="1"/>
            <a:r>
              <a:rPr lang="en-US" dirty="0" smtClean="0"/>
              <a:t>The same as writing </a:t>
            </a:r>
            <a:r>
              <a:rPr lang="en-US" dirty="0">
                <a:highlight>
                  <a:srgbClr val="D3D3D3"/>
                </a:highlight>
                <a:cs typeface="Calibri" panose="020F0502020204030204" pitchFamily="34" charset="0"/>
              </a:rPr>
              <a:t>\\&lt;</a:t>
            </a:r>
            <a:r>
              <a:rPr lang="en-US" dirty="0" smtClean="0">
                <a:highlight>
                  <a:srgbClr val="D3D3D3"/>
                </a:highlight>
                <a:cs typeface="Calibri" panose="020F0502020204030204" pitchFamily="34" charset="0"/>
              </a:rPr>
              <a:t>100.*mack</a:t>
            </a:r>
            <a:endParaRPr lang="en-US" dirty="0" smtClean="0"/>
          </a:p>
          <a:p>
            <a:pPr lvl="1"/>
            <a:r>
              <a:rPr lang="en-US" dirty="0" smtClean="0"/>
              <a:t>It looks nice and short and clean, but would this work for our situation?</a:t>
            </a:r>
          </a:p>
          <a:p>
            <a:pPr lvl="2"/>
            <a:r>
              <a:rPr lang="en-US" dirty="0" smtClean="0"/>
              <a:t>With the small dataset we have, yes</a:t>
            </a:r>
          </a:p>
          <a:p>
            <a:pPr lvl="2"/>
            <a:r>
              <a:rPr lang="en-US" dirty="0" smtClean="0"/>
              <a:t>Pro is that it could allow for apartment numbers in between street number and name</a:t>
            </a:r>
          </a:p>
          <a:p>
            <a:pPr lvl="2"/>
            <a:r>
              <a:rPr lang="en-US" dirty="0" smtClean="0"/>
              <a:t>Consider the types of fields we are matching</a:t>
            </a:r>
          </a:p>
          <a:p>
            <a:pPr lvl="3"/>
            <a:r>
              <a:rPr lang="en-US" dirty="0" smtClean="0"/>
              <a:t>Comment fields are messy and can be more dangerous to allow for greedy matching</a:t>
            </a:r>
          </a:p>
          <a:p>
            <a:pPr lvl="3"/>
            <a:r>
              <a:rPr lang="en-US" dirty="0" smtClean="0"/>
              <a:t>What might we accidentally match?</a:t>
            </a:r>
          </a:p>
          <a:p>
            <a:pPr marL="1828800" lvl="4" indent="0">
              <a:buNone/>
            </a:pPr>
            <a:r>
              <a:rPr lang="en-US" sz="1000" dirty="0">
                <a:highlight>
                  <a:srgbClr val="D3D3D3"/>
                </a:highlight>
                <a:cs typeface="Calibri" panose="020F0502020204030204" pitchFamily="34" charset="0"/>
              </a:rPr>
              <a:t>\\&lt;</a:t>
            </a:r>
            <a:r>
              <a:rPr lang="en-US" sz="1000" dirty="0" smtClean="0">
                <a:highlight>
                  <a:srgbClr val="D3D3D3"/>
                </a:highlight>
                <a:cs typeface="Calibri" panose="020F0502020204030204" pitchFamily="34" charset="0"/>
              </a:rPr>
              <a:t>100.*mack </a:t>
            </a:r>
            <a:r>
              <a:rPr lang="en-US" dirty="0"/>
              <a:t> would </a:t>
            </a:r>
            <a:r>
              <a:rPr lang="en-US" dirty="0" smtClean="0"/>
              <a:t>return TRUE for long strings of text such as, “100 times my sister and I sang Miss Mary Mack.”</a:t>
            </a:r>
          </a:p>
          <a:p>
            <a:pPr lvl="2"/>
            <a:r>
              <a:rPr lang="en-US" dirty="0" smtClean="0"/>
              <a:t>Would also return TRUE for longer numbers like “10095 Mack”</a:t>
            </a:r>
          </a:p>
          <a:p>
            <a:pPr lvl="3"/>
            <a:r>
              <a:rPr lang="en-US" dirty="0" smtClean="0"/>
              <a:t>Think about what risks there are with being greedy, how likely they are, and if it is worth doing so. </a:t>
            </a:r>
          </a:p>
          <a:p>
            <a:pPr marL="1371600" lvl="3" indent="0">
              <a:buNone/>
            </a:pPr>
            <a:endParaRPr lang="en-US" sz="900" dirty="0"/>
          </a:p>
          <a:p>
            <a:pPr marL="0" indent="0">
              <a:buNone/>
            </a:pPr>
            <a:r>
              <a:rPr lang="en-US" sz="1600" dirty="0" smtClean="0">
                <a:highlight>
                  <a:srgbClr val="D3D3D3"/>
                </a:highlight>
                <a:cs typeface="Calibri" panose="020F0502020204030204" pitchFamily="34" charset="0"/>
              </a:rPr>
              <a:t>\\&lt;</a:t>
            </a:r>
            <a:r>
              <a:rPr lang="en-US" sz="1600" dirty="0">
                <a:highlight>
                  <a:srgbClr val="D3D3D3"/>
                </a:highlight>
                <a:cs typeface="Calibri" panose="020F0502020204030204" pitchFamily="34" charset="0"/>
              </a:rPr>
              <a:t>100.{0,100}(e|east</a:t>
            </a:r>
            <a:r>
              <a:rPr lang="en-US" sz="1600" dirty="0" smtClean="0">
                <a:highlight>
                  <a:srgbClr val="D3D3D3"/>
                </a:highlight>
                <a:cs typeface="Calibri" panose="020F0502020204030204" pitchFamily="34" charset="0"/>
              </a:rPr>
              <a:t>)?.{0,2}mack</a:t>
            </a:r>
          </a:p>
          <a:p>
            <a:pPr lvl="1"/>
            <a:r>
              <a:rPr lang="en-US" sz="1200" dirty="0"/>
              <a:t>Would problematically match longer street numbers such as “10362 Mack</a:t>
            </a:r>
            <a:r>
              <a:rPr lang="en-US" sz="1200" dirty="0" smtClean="0"/>
              <a:t>”</a:t>
            </a:r>
          </a:p>
          <a:p>
            <a:pPr lvl="1"/>
            <a:r>
              <a:rPr lang="en-US" sz="1200" dirty="0" smtClean="0"/>
              <a:t>Would allow for any other text in between 100 and Mack, up to 100 characters</a:t>
            </a:r>
          </a:p>
          <a:p>
            <a:pPr lvl="1"/>
            <a:endParaRPr lang="en-US" sz="1200" dirty="0"/>
          </a:p>
          <a:p>
            <a:pPr marL="0" indent="0">
              <a:buNone/>
            </a:pPr>
            <a:r>
              <a:rPr lang="en-US" b="1" dirty="0">
                <a:latin typeface="Bahnschrift Condensed" panose="020B0502040204020203" pitchFamily="34" charset="0"/>
                <a:ea typeface="Calibri" panose="020F0502020204030204" pitchFamily="34" charset="0"/>
                <a:cs typeface="Calibri" panose="020F0502020204030204" pitchFamily="34" charset="0"/>
              </a:rPr>
              <a:t> </a:t>
            </a:r>
            <a:r>
              <a:rPr lang="en-US" b="1" dirty="0" smtClean="0">
                <a:latin typeface="Bahnschrift Condensed" panose="020B0502040204020203" pitchFamily="34" charset="0"/>
                <a:ea typeface="Calibri" panose="020F0502020204030204" pitchFamily="34" charset="0"/>
                <a:cs typeface="Calibri" panose="020F0502020204030204" pitchFamily="34" charset="0"/>
              </a:rPr>
              <a:t>Get in the habit of thinking through the </a:t>
            </a:r>
            <a:r>
              <a:rPr lang="en-US" b="1" u="sng" dirty="0" smtClean="0">
                <a:latin typeface="Bahnschrift Condensed" panose="020B0502040204020203" pitchFamily="34" charset="0"/>
                <a:ea typeface="Calibri" panose="020F0502020204030204" pitchFamily="34" charset="0"/>
                <a:cs typeface="Calibri" panose="020F0502020204030204" pitchFamily="34" charset="0"/>
              </a:rPr>
              <a:t>pros and cons</a:t>
            </a:r>
            <a:r>
              <a:rPr lang="en-US" b="1" dirty="0" smtClean="0">
                <a:latin typeface="Bahnschrift Condensed" panose="020B0502040204020203" pitchFamily="34" charset="0"/>
                <a:ea typeface="Calibri" panose="020F0502020204030204" pitchFamily="34" charset="0"/>
                <a:cs typeface="Calibri" panose="020F0502020204030204" pitchFamily="34" charset="0"/>
              </a:rPr>
              <a:t> of your decisions: Balance the</a:t>
            </a:r>
            <a:r>
              <a:rPr lang="en-US" b="1" dirty="0" smtClean="0">
                <a:solidFill>
                  <a:schemeClr val="accent6"/>
                </a:solidFill>
                <a:latin typeface="Bahnschrift Condensed" panose="020B0502040204020203" pitchFamily="34" charset="0"/>
                <a:ea typeface="Calibri" panose="020F0502020204030204" pitchFamily="34" charset="0"/>
                <a:cs typeface="Calibri" panose="020F0502020204030204" pitchFamily="34" charset="0"/>
              </a:rPr>
              <a:t> </a:t>
            </a:r>
            <a:r>
              <a:rPr lang="en-US" b="1" u="sng" dirty="0" smtClean="0">
                <a:solidFill>
                  <a:srgbClr val="FF0000"/>
                </a:solidFill>
                <a:latin typeface="Bahnschrift Condensed" panose="020B0502040204020203" pitchFamily="34" charset="0"/>
                <a:ea typeface="Calibri" panose="020F0502020204030204" pitchFamily="34" charset="0"/>
                <a:cs typeface="Calibri" panose="020F0502020204030204" pitchFamily="34" charset="0"/>
              </a:rPr>
              <a:t>false negatives</a:t>
            </a:r>
            <a:r>
              <a:rPr lang="en-US" b="1" u="sng" dirty="0">
                <a:latin typeface="Bahnschrift Condensed" panose="020B0502040204020203" pitchFamily="34" charset="0"/>
                <a:ea typeface="Calibri" panose="020F0502020204030204" pitchFamily="34" charset="0"/>
                <a:cs typeface="Calibri" panose="020F0502020204030204" pitchFamily="34" charset="0"/>
              </a:rPr>
              <a:t> and</a:t>
            </a:r>
            <a:r>
              <a:rPr lang="en-US" b="1" u="sng" dirty="0" smtClean="0">
                <a:solidFill>
                  <a:srgbClr val="37BD4D"/>
                </a:solidFill>
                <a:latin typeface="Bahnschrift Condensed" panose="020B0502040204020203" pitchFamily="34" charset="0"/>
                <a:ea typeface="Calibri" panose="020F0502020204030204" pitchFamily="34" charset="0"/>
                <a:cs typeface="Calibri" panose="020F0502020204030204" pitchFamily="34" charset="0"/>
              </a:rPr>
              <a:t> </a:t>
            </a:r>
            <a:r>
              <a:rPr lang="en-US" b="1" u="sng" dirty="0">
                <a:solidFill>
                  <a:srgbClr val="37BD4D"/>
                </a:solidFill>
                <a:latin typeface="Bahnschrift Condensed" panose="020B0502040204020203" pitchFamily="34" charset="0"/>
                <a:ea typeface="Calibri" panose="020F0502020204030204" pitchFamily="34" charset="0"/>
                <a:cs typeface="Calibri" panose="020F0502020204030204" pitchFamily="34" charset="0"/>
              </a:rPr>
              <a:t>false positives</a:t>
            </a:r>
            <a:r>
              <a:rPr lang="en-US" b="1" dirty="0" smtClean="0">
                <a:latin typeface="Bahnschrift Condensed" panose="020B0502040204020203" pitchFamily="34" charset="0"/>
                <a:ea typeface="Calibri" panose="020F0502020204030204" pitchFamily="34" charset="0"/>
                <a:cs typeface="Calibri" panose="020F0502020204030204" pitchFamily="34" charset="0"/>
              </a:rPr>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583" y="5804411"/>
            <a:ext cx="1330862" cy="133086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6264" y="3669121"/>
            <a:ext cx="2177932" cy="813975"/>
          </a:xfrm>
          <a:prstGeom prst="rect">
            <a:avLst/>
          </a:prstGeom>
        </p:spPr>
      </p:pic>
    </p:spTree>
    <p:extLst>
      <p:ext uri="{BB962C8B-B14F-4D97-AF65-F5344CB8AC3E}">
        <p14:creationId xmlns:p14="http://schemas.microsoft.com/office/powerpoint/2010/main" val="23608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 Part 2</a:t>
            </a:r>
            <a:endParaRPr lang="en-US" dirty="0"/>
          </a:p>
        </p:txBody>
      </p:sp>
      <p:sp>
        <p:nvSpPr>
          <p:cNvPr id="3" name="Content Placeholder 2"/>
          <p:cNvSpPr>
            <a:spLocks noGrp="1"/>
          </p:cNvSpPr>
          <p:nvPr>
            <p:ph idx="1"/>
          </p:nvPr>
        </p:nvSpPr>
        <p:spPr/>
        <p:txBody>
          <a:bodyPr>
            <a:normAutofit/>
          </a:bodyPr>
          <a:lstStyle/>
          <a:p>
            <a:pPr marL="0" indent="0">
              <a:buNone/>
            </a:pPr>
            <a:endParaRPr lang="en-US" sz="1400" dirty="0"/>
          </a:p>
          <a:p>
            <a:pPr marL="0" indent="0">
              <a:buNone/>
            </a:pPr>
            <a:endParaRPr lang="en-US" sz="1400" dirty="0" smtClean="0"/>
          </a:p>
          <a:p>
            <a:pPr marL="0" indent="0">
              <a:buNone/>
            </a:pPr>
            <a:endParaRPr lang="en-US" sz="1400" dirty="0"/>
          </a:p>
          <a:p>
            <a:pPr marL="342900" indent="-342900">
              <a:buFont typeface="+mj-lt"/>
              <a:buAutoNum type="arabicPeriod"/>
            </a:pPr>
            <a:endParaRPr lang="en-US" sz="1100" dirty="0"/>
          </a:p>
        </p:txBody>
      </p:sp>
      <p:sp>
        <p:nvSpPr>
          <p:cNvPr id="4"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t>Find rows that mention a pet cat.</a:t>
            </a:r>
          </a:p>
          <a:p>
            <a:pPr marL="342900" indent="-342900">
              <a:buFont typeface="+mj-lt"/>
              <a:buAutoNum type="arabicPeriod"/>
            </a:pPr>
            <a:r>
              <a:rPr lang="en-US" sz="1400" dirty="0" smtClean="0"/>
              <a:t>Look at potential variation styles</a:t>
            </a:r>
          </a:p>
          <a:p>
            <a:pPr marL="800100" lvl="1" indent="-342900">
              <a:buFont typeface="+mj-lt"/>
              <a:buAutoNum type="arabicPeriod"/>
            </a:pPr>
            <a:r>
              <a:rPr lang="en-US" sz="1100" dirty="0" smtClean="0"/>
              <a:t>Cat, cats, kitten, feline</a:t>
            </a:r>
          </a:p>
          <a:p>
            <a:pPr marL="800100" lvl="1" indent="-342900">
              <a:buFont typeface="+mj-lt"/>
              <a:buAutoNum type="arabicPeriod"/>
            </a:pPr>
            <a:r>
              <a:rPr lang="en-US" sz="1100" dirty="0" smtClean="0"/>
              <a:t>All seem to be in Comments column</a:t>
            </a:r>
          </a:p>
          <a:p>
            <a:pPr marL="800100" lvl="1" indent="-342900">
              <a:buFont typeface="+mj-lt"/>
              <a:buAutoNum type="arabicPeriod"/>
            </a:pPr>
            <a:endParaRPr lang="en-US" sz="1100" dirty="0" smtClean="0"/>
          </a:p>
          <a:p>
            <a:pPr marL="342900" indent="-342900">
              <a:buFont typeface="+mj-lt"/>
              <a:buAutoNum type="arabicPeriod"/>
            </a:pPr>
            <a:r>
              <a:rPr lang="en-US" sz="1500" dirty="0" smtClean="0"/>
              <a:t>Think about future flexibility</a:t>
            </a:r>
          </a:p>
          <a:p>
            <a:pPr marL="800100" lvl="1" indent="-342900">
              <a:buFont typeface="+mj-lt"/>
              <a:buAutoNum type="arabicPeriod"/>
            </a:pPr>
            <a:r>
              <a:rPr lang="en-US" sz="1100" dirty="0" smtClean="0"/>
              <a:t>Variation in capitalization</a:t>
            </a:r>
          </a:p>
          <a:p>
            <a:pPr marL="800100" lvl="1" indent="-342900">
              <a:buFont typeface="+mj-lt"/>
              <a:buAutoNum type="arabicPeriod"/>
            </a:pPr>
            <a:r>
              <a:rPr lang="en-US" sz="1100" dirty="0" smtClean="0"/>
              <a:t>Other ways we might refer to cats?</a:t>
            </a:r>
          </a:p>
          <a:p>
            <a:pPr marL="1257300" lvl="2" indent="-342900">
              <a:buFont typeface="+mj-lt"/>
              <a:buAutoNum type="arabicPeriod"/>
            </a:pPr>
            <a:r>
              <a:rPr lang="en-US" sz="900" dirty="0" smtClean="0"/>
              <a:t>Extreme would be breed names alone:</a:t>
            </a:r>
          </a:p>
          <a:p>
            <a:pPr lvl="2">
              <a:buFontTx/>
              <a:buChar char="-"/>
            </a:pPr>
            <a:r>
              <a:rPr lang="en-US" sz="900" dirty="0" smtClean="0"/>
              <a:t>“I own 2 Siamese.”</a:t>
            </a:r>
          </a:p>
          <a:p>
            <a:pPr lvl="2">
              <a:buFontTx/>
              <a:buChar char="-"/>
            </a:pPr>
            <a:r>
              <a:rPr lang="en-US" sz="900" dirty="0" smtClean="0"/>
              <a:t>Weigh the necessity of capturing these</a:t>
            </a:r>
            <a:endParaRPr lang="en-US" sz="900" dirty="0"/>
          </a:p>
        </p:txBody>
      </p:sp>
      <p:pic>
        <p:nvPicPr>
          <p:cNvPr id="5" name="Picture 4"/>
          <p:cNvPicPr>
            <a:picLocks noChangeAspect="1"/>
          </p:cNvPicPr>
          <p:nvPr/>
        </p:nvPicPr>
        <p:blipFill>
          <a:blip r:embed="rId2"/>
          <a:stretch>
            <a:fillRect/>
          </a:stretch>
        </p:blipFill>
        <p:spPr>
          <a:xfrm>
            <a:off x="5036127" y="2253180"/>
            <a:ext cx="5943600" cy="2867025"/>
          </a:xfrm>
          <a:prstGeom prst="rect">
            <a:avLst/>
          </a:prstGeom>
        </p:spPr>
      </p:pic>
    </p:spTree>
    <p:extLst>
      <p:ext uri="{BB962C8B-B14F-4D97-AF65-F5344CB8AC3E}">
        <p14:creationId xmlns:p14="http://schemas.microsoft.com/office/powerpoint/2010/main" val="4645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Errors – Part 2</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1600" u="sng" dirty="0" smtClean="0"/>
              <a:t>Tell me what is wrong here:</a:t>
            </a:r>
            <a:endParaRPr lang="en-US" sz="2300" u="sng" dirty="0" smtClean="0"/>
          </a:p>
          <a:p>
            <a:pPr marL="0" indent="0">
              <a:buNone/>
            </a:pPr>
            <a:r>
              <a:rPr lang="en-US" sz="2000" dirty="0">
                <a:highlight>
                  <a:srgbClr val="D3D3D3"/>
                </a:highlight>
                <a:cs typeface="Calibri" panose="020F0502020204030204" pitchFamily="34" charset="0"/>
              </a:rPr>
              <a:t>pet.{0,4}</a:t>
            </a:r>
            <a:r>
              <a:rPr lang="en-US" sz="2000" dirty="0" err="1">
                <a:highlight>
                  <a:srgbClr val="D3D3D3"/>
                </a:highlight>
                <a:cs typeface="Calibri" panose="020F0502020204030204" pitchFamily="34" charset="0"/>
              </a:rPr>
              <a:t>cat|cat|feline</a:t>
            </a:r>
            <a:r>
              <a:rPr lang="en-US" sz="2000" dirty="0">
                <a:highlight>
                  <a:srgbClr val="D3D3D3"/>
                </a:highlight>
                <a:cs typeface="Calibri" panose="020F0502020204030204" pitchFamily="34" charset="0"/>
              </a:rPr>
              <a:t>.{</a:t>
            </a:r>
            <a:r>
              <a:rPr lang="en-US" sz="2000" dirty="0" smtClean="0">
                <a:highlight>
                  <a:srgbClr val="D3D3D3"/>
                </a:highlight>
                <a:cs typeface="Calibri" panose="020F0502020204030204" pitchFamily="34" charset="0"/>
              </a:rPr>
              <a:t>0,4}</a:t>
            </a:r>
            <a:r>
              <a:rPr lang="en-US" sz="2000" dirty="0" err="1" smtClean="0">
                <a:highlight>
                  <a:srgbClr val="D3D3D3"/>
                </a:highlight>
                <a:cs typeface="Calibri" panose="020F0502020204030204" pitchFamily="34" charset="0"/>
              </a:rPr>
              <a:t>companion|kitten</a:t>
            </a:r>
            <a:endParaRPr lang="en-US" sz="1200" dirty="0" smtClean="0"/>
          </a:p>
          <a:p>
            <a:pPr marL="342900" indent="-342900">
              <a:buFont typeface="+mj-lt"/>
              <a:buAutoNum type="arabicPeriod"/>
            </a:pPr>
            <a:r>
              <a:rPr lang="en-US" sz="1400" dirty="0" smtClean="0"/>
              <a:t>Extra 	</a:t>
            </a:r>
          </a:p>
          <a:p>
            <a:pPr marL="457200" lvl="1" indent="0">
              <a:buNone/>
            </a:pPr>
            <a:r>
              <a:rPr lang="en-US" sz="1050" dirty="0" smtClean="0"/>
              <a:t>1. Why include “pet”?</a:t>
            </a:r>
          </a:p>
          <a:p>
            <a:pPr marL="1257300" lvl="2" indent="-342900">
              <a:buFont typeface="+mj-lt"/>
              <a:buAutoNum type="arabicPeriod"/>
            </a:pPr>
            <a:r>
              <a:rPr lang="en-US" sz="800" dirty="0" smtClean="0"/>
              <a:t>It only goes along with “pet cat” in this pattern</a:t>
            </a:r>
          </a:p>
          <a:p>
            <a:pPr marL="1257300" lvl="2" indent="-342900">
              <a:buFont typeface="+mj-lt"/>
              <a:buAutoNum type="arabicPeriod"/>
            </a:pPr>
            <a:r>
              <a:rPr lang="en-US" sz="800" dirty="0" smtClean="0"/>
              <a:t>Too specific to the small dataset we have </a:t>
            </a:r>
          </a:p>
          <a:p>
            <a:pPr marL="1257300" lvl="2" indent="-342900">
              <a:buFont typeface="+mj-lt"/>
              <a:buAutoNum type="arabicPeriod"/>
            </a:pPr>
            <a:r>
              <a:rPr lang="en-US" sz="800" dirty="0" smtClean="0"/>
              <a:t>If we match “cat”, we already are matching anything with “pet cat”, and so this is overridden</a:t>
            </a:r>
          </a:p>
          <a:p>
            <a:pPr marL="342900" indent="-342900">
              <a:buFont typeface="+mj-lt"/>
              <a:buAutoNum type="arabicPeriod"/>
            </a:pPr>
            <a:r>
              <a:rPr lang="en-US" sz="1600" dirty="0" smtClean="0"/>
              <a:t>Too strict</a:t>
            </a:r>
          </a:p>
          <a:p>
            <a:pPr marL="800100" lvl="1" indent="-342900">
              <a:buFont typeface="+mj-lt"/>
              <a:buAutoNum type="arabicPeriod"/>
            </a:pPr>
            <a:r>
              <a:rPr lang="en-US" sz="1200" dirty="0" smtClean="0"/>
              <a:t>Why include “companion”?</a:t>
            </a:r>
          </a:p>
          <a:p>
            <a:pPr marL="1257300" lvl="2" indent="-342900">
              <a:buFont typeface="+mj-lt"/>
              <a:buAutoNum type="arabicPeriod"/>
            </a:pPr>
            <a:r>
              <a:rPr lang="en-US" sz="1000" dirty="0" smtClean="0"/>
              <a:t>It is tied to “feline” in this pattern</a:t>
            </a:r>
          </a:p>
          <a:p>
            <a:pPr marL="1257300" lvl="2" indent="-342900">
              <a:buFont typeface="+mj-lt"/>
              <a:buAutoNum type="arabicPeriod"/>
            </a:pPr>
            <a:r>
              <a:rPr lang="en-US" sz="1000" dirty="0" smtClean="0"/>
              <a:t>Again very specific to this small dataset</a:t>
            </a:r>
          </a:p>
          <a:p>
            <a:pPr marL="1257300" lvl="2" indent="-342900">
              <a:buFont typeface="+mj-lt"/>
              <a:buAutoNum type="arabicPeriod"/>
            </a:pPr>
            <a:r>
              <a:rPr lang="en-US" sz="1000" dirty="0" smtClean="0"/>
              <a:t>Does not allow for a match of “feline” alone, requires “feline companion”</a:t>
            </a:r>
          </a:p>
          <a:p>
            <a:pPr marL="914400" lvl="2" indent="0">
              <a:buNone/>
            </a:pPr>
            <a:endParaRPr lang="en-US" sz="800" u="sng" dirty="0"/>
          </a:p>
          <a:p>
            <a:pPr marL="0" lvl="1" indent="0">
              <a:spcBef>
                <a:spcPts val="1000"/>
              </a:spcBef>
              <a:buNone/>
            </a:pPr>
            <a:r>
              <a:rPr lang="en-US" sz="1800" dirty="0"/>
              <a:t> </a:t>
            </a:r>
            <a:r>
              <a:rPr lang="en-US" sz="1800" b="1" dirty="0" smtClean="0">
                <a:latin typeface="Bahnschrift Condensed" panose="020B0502040204020203" pitchFamily="34" charset="0"/>
                <a:cs typeface="Calibri" panose="020F0502020204030204" pitchFamily="34" charset="0"/>
              </a:rPr>
              <a:t>Don’t </a:t>
            </a:r>
            <a:r>
              <a:rPr lang="en-US" sz="1800" b="1" dirty="0">
                <a:latin typeface="Bahnschrift Condensed" panose="020B0502040204020203" pitchFamily="34" charset="0"/>
                <a:cs typeface="Calibri" panose="020F0502020204030204" pitchFamily="34" charset="0"/>
              </a:rPr>
              <a:t>write your pattern to </a:t>
            </a:r>
            <a:r>
              <a:rPr lang="en-US" sz="1800" b="1" u="sng" dirty="0" smtClean="0">
                <a:latin typeface="Bahnschrift Condensed" panose="020B0502040204020203" pitchFamily="34" charset="0"/>
                <a:cs typeface="Calibri" panose="020F0502020204030204" pitchFamily="34" charset="0"/>
              </a:rPr>
              <a:t>only</a:t>
            </a:r>
            <a:r>
              <a:rPr lang="en-US" sz="1800" b="1" dirty="0" smtClean="0">
                <a:latin typeface="Bahnschrift Condensed" panose="020B0502040204020203" pitchFamily="34" charset="0"/>
                <a:cs typeface="Calibri" panose="020F0502020204030204" pitchFamily="34" charset="0"/>
              </a:rPr>
              <a:t> match </a:t>
            </a:r>
            <a:r>
              <a:rPr lang="en-US" sz="1800" b="1" dirty="0">
                <a:latin typeface="Bahnschrift Condensed" panose="020B0502040204020203" pitchFamily="34" charset="0"/>
                <a:cs typeface="Calibri" panose="020F0502020204030204" pitchFamily="34" charset="0"/>
              </a:rPr>
              <a:t>what you already know is </a:t>
            </a:r>
            <a:r>
              <a:rPr lang="en-US" sz="1800" b="1" dirty="0" smtClean="0">
                <a:latin typeface="Bahnschrift Condensed" panose="020B0502040204020203" pitchFamily="34" charset="0"/>
                <a:cs typeface="Calibri" panose="020F0502020204030204" pitchFamily="34" charset="0"/>
              </a:rPr>
              <a:t>there – be open to new possibilities</a:t>
            </a:r>
            <a:endParaRPr lang="en-US" sz="1800" dirty="0"/>
          </a:p>
          <a:p>
            <a:pPr marL="0" indent="0">
              <a:buNone/>
            </a:pPr>
            <a:endParaRPr lang="en-US" sz="1400" u="sng" dirty="0"/>
          </a:p>
          <a:p>
            <a:pPr marL="0" indent="0">
              <a:buNone/>
            </a:pPr>
            <a:r>
              <a:rPr lang="en-US" sz="1700" u="sng" dirty="0" smtClean="0"/>
              <a:t>Let’s clean it up:</a:t>
            </a:r>
            <a:endParaRPr lang="en-US" sz="2200" u="sng" dirty="0"/>
          </a:p>
          <a:p>
            <a:pPr marL="0" indent="0">
              <a:buNone/>
            </a:pPr>
            <a:r>
              <a:rPr lang="en-US" sz="2000" dirty="0" smtClean="0">
                <a:highlight>
                  <a:srgbClr val="D3D3D3"/>
                </a:highlight>
                <a:cs typeface="Calibri" panose="020F0502020204030204" pitchFamily="34" charset="0"/>
              </a:rPr>
              <a:t>\\&lt;cat|feline|kitt(en|ies)</a:t>
            </a:r>
            <a:endParaRPr lang="en-US" sz="1200" dirty="0" smtClean="0"/>
          </a:p>
          <a:p>
            <a:pPr>
              <a:buFont typeface="+mj-lt"/>
              <a:buAutoNum type="arabicPeriod"/>
            </a:pPr>
            <a:r>
              <a:rPr lang="en-US" sz="1100" dirty="0" smtClean="0"/>
              <a:t>Simplest version of each unique form </a:t>
            </a:r>
          </a:p>
          <a:p>
            <a:pPr>
              <a:buFont typeface="+mj-lt"/>
              <a:buAutoNum type="arabicPeriod"/>
            </a:pPr>
            <a:r>
              <a:rPr lang="en-US" sz="1100" dirty="0" smtClean="0"/>
              <a:t>Allows for plurals to be matched, since they contain the singular</a:t>
            </a:r>
          </a:p>
          <a:p>
            <a:pPr>
              <a:buFont typeface="+mj-lt"/>
              <a:buAutoNum type="arabicPeriod"/>
            </a:pPr>
            <a:r>
              <a:rPr lang="en-US" sz="1100" dirty="0" smtClean="0"/>
              <a:t>Thinking forward: what if there are other versions such as “kitties”? What about other words containing “cat”?</a:t>
            </a:r>
            <a:endParaRPr lang="en-US" sz="1100" dirty="0"/>
          </a:p>
        </p:txBody>
      </p:sp>
      <p:sp>
        <p:nvSpPr>
          <p:cNvPr id="4" name="Oval 3"/>
          <p:cNvSpPr/>
          <p:nvPr/>
        </p:nvSpPr>
        <p:spPr>
          <a:xfrm>
            <a:off x="2394065" y="2028305"/>
            <a:ext cx="540328" cy="3657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41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Applications</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How can we use these patterns to flag our records?</a:t>
            </a:r>
          </a:p>
          <a:p>
            <a:pPr marL="457200" indent="-457200">
              <a:buAutoNum type="arabicPeriod"/>
            </a:pPr>
            <a:r>
              <a:rPr lang="en-US" sz="2200" dirty="0" smtClean="0"/>
              <a:t>Mutate + </a:t>
            </a:r>
            <a:r>
              <a:rPr lang="en-US" sz="2200" dirty="0" err="1" smtClean="0"/>
              <a:t>grepl</a:t>
            </a:r>
            <a:endParaRPr lang="en-US" sz="2200" dirty="0" smtClean="0"/>
          </a:p>
          <a:p>
            <a:pPr marL="914400" lvl="1" indent="-457200">
              <a:buAutoNum type="arabicPeriod"/>
            </a:pPr>
            <a:r>
              <a:rPr lang="en-US" sz="1800" dirty="0" err="1" smtClean="0"/>
              <a:t>grepl</a:t>
            </a:r>
            <a:r>
              <a:rPr lang="en-US" sz="1800" dirty="0" smtClean="0"/>
              <a:t> gives you a TRUE/FALSE vector, which we use to make “Y” or “N” </a:t>
            </a:r>
          </a:p>
          <a:p>
            <a:pPr marL="0" indent="0">
              <a:buNone/>
            </a:pPr>
            <a:endParaRPr lang="en-US" sz="2200" dirty="0" smtClean="0"/>
          </a:p>
          <a:p>
            <a:pPr marL="457200" indent="-457200">
              <a:buAutoNum type="arabicPeriod"/>
            </a:pPr>
            <a:endParaRPr lang="en-US" sz="2200" dirty="0"/>
          </a:p>
          <a:p>
            <a:pPr marL="0" indent="0">
              <a:buNone/>
            </a:pPr>
            <a:r>
              <a:rPr lang="en-US" sz="2200" dirty="0" smtClean="0"/>
              <a:t> </a:t>
            </a:r>
          </a:p>
          <a:p>
            <a:pPr marL="0" indent="0">
              <a:buNone/>
            </a:pPr>
            <a:r>
              <a:rPr lang="en-US" sz="2200" dirty="0" smtClean="0"/>
              <a:t>2. Make subsets using grep</a:t>
            </a:r>
          </a:p>
          <a:p>
            <a:pPr marL="914400" lvl="1" indent="-457200">
              <a:buFont typeface="+mj-lt"/>
              <a:buAutoNum type="arabicPeriod"/>
            </a:pPr>
            <a:r>
              <a:rPr lang="en-US" sz="1800" dirty="0" smtClean="0"/>
              <a:t>grep returns the index of the match. Use the indices to subset:</a:t>
            </a:r>
          </a:p>
          <a:p>
            <a:pPr marL="457200" lvl="1" indent="0">
              <a:buNone/>
            </a:pPr>
            <a:r>
              <a:rPr lang="en-US" sz="1800" dirty="0" smtClean="0">
                <a:highlight>
                  <a:srgbClr val="D3D3D3"/>
                </a:highlight>
                <a:cs typeface="Calibri" panose="020F0502020204030204" pitchFamily="34" charset="0"/>
              </a:rPr>
              <a:t>data[(row indices), ]</a:t>
            </a:r>
            <a:endParaRPr lang="en-US" sz="1800" dirty="0" smtClean="0"/>
          </a:p>
          <a:p>
            <a:pPr marL="0" indent="0">
              <a:buNone/>
            </a:pPr>
            <a:r>
              <a:rPr lang="en-US" sz="2200" dirty="0" smtClean="0"/>
              <a:t> </a:t>
            </a:r>
          </a:p>
          <a:p>
            <a:pPr marL="0" indent="0">
              <a:buNone/>
            </a:pPr>
            <a:endParaRPr lang="en-US" sz="2200" dirty="0" smtClean="0"/>
          </a:p>
          <a:p>
            <a:pPr marL="1371600" lvl="2" indent="-457200">
              <a:buFont typeface="+mj-lt"/>
              <a:buAutoNum type="arabicPeriod"/>
            </a:pPr>
            <a:endParaRPr lang="en-US" sz="1600" dirty="0" smtClean="0"/>
          </a:p>
          <a:p>
            <a:pPr marL="914400" lvl="1" indent="-457200">
              <a:buFont typeface="+mj-lt"/>
              <a:buAutoNum type="arabicPeriod"/>
            </a:pPr>
            <a:endParaRPr lang="en-US" sz="1800" dirty="0" smtClean="0"/>
          </a:p>
          <a:p>
            <a:pPr marL="914400" lvl="1" indent="-457200">
              <a:buFont typeface="+mj-lt"/>
              <a:buAutoNum type="arabicPeriod"/>
            </a:pPr>
            <a:endParaRPr lang="en-US" sz="1800" dirty="0" smtClean="0"/>
          </a:p>
          <a:p>
            <a:pPr marL="0" indent="0">
              <a:buNone/>
            </a:pPr>
            <a:endParaRPr lang="en-US" sz="2200" dirty="0" smtClean="0"/>
          </a:p>
          <a:p>
            <a:pPr marL="457200" indent="-457200">
              <a:buAutoNum type="arabicPeriod"/>
            </a:pPr>
            <a:endParaRPr lang="en-US" sz="2200" dirty="0" smtClean="0"/>
          </a:p>
        </p:txBody>
      </p:sp>
      <p:sp>
        <p:nvSpPr>
          <p:cNvPr id="7" name="Rectangle 6"/>
          <p:cNvSpPr/>
          <p:nvPr/>
        </p:nvSpPr>
        <p:spPr>
          <a:xfrm rot="1914930">
            <a:off x="7486166" y="845411"/>
            <a:ext cx="4983068" cy="1754326"/>
          </a:xfrm>
          <a:prstGeom prst="rect">
            <a:avLst/>
          </a:prstGeom>
          <a:noFill/>
        </p:spPr>
        <p:txBody>
          <a:bodyPr wrap="square" lIns="91440" tIns="45720" rIns="91440" bIns="45720">
            <a:spAutoFit/>
          </a:bodyPr>
          <a:lstStyle/>
          <a:p>
            <a:pPr algn="ctr"/>
            <a:r>
              <a:rPr lang="en-U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There are many right answers!</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8" name="Picture 7"/>
          <p:cNvPicPr>
            <a:picLocks noChangeAspect="1"/>
          </p:cNvPicPr>
          <p:nvPr/>
        </p:nvPicPr>
        <p:blipFill rotWithShape="1">
          <a:blip r:embed="rId2"/>
          <a:srcRect t="13763" b="47533"/>
          <a:stretch/>
        </p:blipFill>
        <p:spPr>
          <a:xfrm>
            <a:off x="1368656" y="2964931"/>
            <a:ext cx="8934450" cy="847898"/>
          </a:xfrm>
          <a:prstGeom prst="rect">
            <a:avLst/>
          </a:prstGeom>
        </p:spPr>
      </p:pic>
      <p:pic>
        <p:nvPicPr>
          <p:cNvPr id="12" name="Picture 11"/>
          <p:cNvPicPr>
            <a:picLocks noChangeAspect="1"/>
          </p:cNvPicPr>
          <p:nvPr/>
        </p:nvPicPr>
        <p:blipFill rotWithShape="1">
          <a:blip r:embed="rId2"/>
          <a:srcRect t="58158" b="24767"/>
          <a:stretch/>
        </p:blipFill>
        <p:spPr>
          <a:xfrm>
            <a:off x="1368656" y="5268019"/>
            <a:ext cx="8934450" cy="374073"/>
          </a:xfrm>
          <a:prstGeom prst="rect">
            <a:avLst/>
          </a:prstGeom>
        </p:spPr>
      </p:pic>
    </p:spTree>
    <p:extLst>
      <p:ext uri="{BB962C8B-B14F-4D97-AF65-F5344CB8AC3E}">
        <p14:creationId xmlns:p14="http://schemas.microsoft.com/office/powerpoint/2010/main" val="11151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Questions</a:t>
            </a:r>
            <a:endParaRPr lang="en-US" dirty="0"/>
          </a:p>
        </p:txBody>
      </p:sp>
      <p:sp>
        <p:nvSpPr>
          <p:cNvPr id="3" name="Content Placeholder 2"/>
          <p:cNvSpPr>
            <a:spLocks noGrp="1"/>
          </p:cNvSpPr>
          <p:nvPr>
            <p:ph idx="1"/>
          </p:nvPr>
        </p:nvSpPr>
        <p:spPr/>
        <p:txBody>
          <a:bodyPr>
            <a:normAutofit fontScale="77500" lnSpcReduction="20000"/>
          </a:bodyPr>
          <a:lstStyle/>
          <a:p>
            <a:r>
              <a:rPr lang="en-US" u="sng" dirty="0" smtClean="0"/>
              <a:t>Could you search over the entire </a:t>
            </a:r>
            <a:r>
              <a:rPr lang="en-US" u="sng" dirty="0" err="1" smtClean="0"/>
              <a:t>dataframe</a:t>
            </a:r>
            <a:r>
              <a:rPr lang="en-US" u="sng" dirty="0" smtClean="0"/>
              <a:t> at once?</a:t>
            </a:r>
          </a:p>
          <a:p>
            <a:pPr lvl="1"/>
            <a:r>
              <a:rPr lang="en-US" dirty="0" smtClean="0"/>
              <a:t>SURE! If you know you want to consider all columns, you can </a:t>
            </a:r>
            <a:r>
              <a:rPr lang="en-US" dirty="0" err="1" smtClean="0"/>
              <a:t>concatentate</a:t>
            </a:r>
            <a:r>
              <a:rPr lang="en-US" dirty="0" smtClean="0"/>
              <a:t> them and match to the entire row at once:</a:t>
            </a:r>
          </a:p>
          <a:p>
            <a:pPr lvl="1"/>
            <a:endParaRPr lang="en-US" dirty="0" smtClean="0"/>
          </a:p>
          <a:p>
            <a:pPr marL="914400" lvl="2" indent="0">
              <a:buNone/>
            </a:pPr>
            <a:endParaRPr lang="en-US" dirty="0" smtClean="0"/>
          </a:p>
          <a:p>
            <a:pPr marL="914400" lvl="2" indent="0">
              <a:buNone/>
            </a:pPr>
            <a:r>
              <a:rPr lang="en-US" dirty="0" smtClean="0"/>
              <a:t>This says apply the paste function over the </a:t>
            </a:r>
            <a:r>
              <a:rPr lang="en-US" dirty="0" err="1" smtClean="0"/>
              <a:t>dataframe</a:t>
            </a:r>
            <a:r>
              <a:rPr lang="en-US" dirty="0" smtClean="0"/>
              <a:t> by rows(1), collapsing with a space in between. </a:t>
            </a:r>
          </a:p>
          <a:p>
            <a:pPr marL="914400" lvl="2" indent="0">
              <a:buNone/>
            </a:pPr>
            <a:endParaRPr lang="en-US" dirty="0"/>
          </a:p>
          <a:p>
            <a:r>
              <a:rPr lang="en-US" u="sng" dirty="0" smtClean="0"/>
              <a:t>What about </a:t>
            </a:r>
            <a:r>
              <a:rPr lang="en-US" u="sng" dirty="0" err="1" smtClean="0"/>
              <a:t>str_detect</a:t>
            </a:r>
            <a:r>
              <a:rPr lang="en-US" u="sng" dirty="0" smtClean="0"/>
              <a:t>?</a:t>
            </a:r>
          </a:p>
          <a:p>
            <a:pPr marL="0" indent="0">
              <a:buNone/>
            </a:pPr>
            <a:r>
              <a:rPr lang="en-US" sz="1600" dirty="0" smtClean="0"/>
              <a:t>Let’s answer the homework by directly adding </a:t>
            </a:r>
            <a:r>
              <a:rPr lang="en-US" sz="1600" dirty="0"/>
              <a:t>a new column using </a:t>
            </a:r>
            <a:r>
              <a:rPr lang="en-US" sz="1600" dirty="0" err="1" smtClean="0"/>
              <a:t>str_detect</a:t>
            </a:r>
            <a:endParaRPr lang="en-US" sz="1600" dirty="0"/>
          </a:p>
          <a:p>
            <a:pPr marL="914400" lvl="1" indent="-457200">
              <a:buFont typeface="+mj-lt"/>
              <a:buAutoNum type="arabicPeriod"/>
            </a:pPr>
            <a:r>
              <a:rPr lang="en-US" dirty="0" err="1"/>
              <a:t>str_detect</a:t>
            </a:r>
            <a:r>
              <a:rPr lang="en-US" dirty="0"/>
              <a:t> returns a TRUE/FALSE </a:t>
            </a:r>
            <a:r>
              <a:rPr lang="en-US" dirty="0" smtClean="0"/>
              <a:t>vector</a:t>
            </a:r>
          </a:p>
          <a:p>
            <a:pPr marL="914400" lvl="1" indent="-457200">
              <a:buFont typeface="+mj-lt"/>
              <a:buAutoNum type="arabicPeriod"/>
            </a:pPr>
            <a:r>
              <a:rPr lang="en-US" dirty="0" smtClean="0"/>
              <a:t>We can ignore case in </a:t>
            </a:r>
            <a:r>
              <a:rPr lang="en-US" dirty="0" err="1" smtClean="0"/>
              <a:t>stringr</a:t>
            </a:r>
            <a:r>
              <a:rPr lang="en-US" dirty="0" smtClean="0"/>
              <a:t> by wrapping our REGEX in regex(), and including the option </a:t>
            </a:r>
            <a:r>
              <a:rPr lang="en-US" dirty="0" err="1" smtClean="0">
                <a:highlight>
                  <a:srgbClr val="D3D3D3"/>
                </a:highlight>
                <a:cs typeface="Calibri" panose="020F0502020204030204" pitchFamily="34" charset="0"/>
              </a:rPr>
              <a:t>ignore_case</a:t>
            </a:r>
            <a:r>
              <a:rPr lang="en-US" dirty="0" smtClean="0">
                <a:highlight>
                  <a:srgbClr val="D3D3D3"/>
                </a:highlight>
                <a:cs typeface="Calibri" panose="020F0502020204030204" pitchFamily="34" charset="0"/>
              </a:rPr>
              <a:t> = T</a:t>
            </a:r>
            <a:r>
              <a:rPr lang="en-US" dirty="0"/>
              <a:t> </a:t>
            </a:r>
            <a:r>
              <a:rPr lang="en-US" dirty="0" smtClean="0"/>
              <a:t>within that wrapper. </a:t>
            </a:r>
          </a:p>
          <a:p>
            <a:pPr marL="457200" lvl="1" indent="0">
              <a:buNone/>
            </a:pPr>
            <a:r>
              <a:rPr lang="en-US" dirty="0"/>
              <a:t>	</a:t>
            </a:r>
            <a:r>
              <a:rPr lang="en-US" dirty="0" err="1" smtClean="0">
                <a:highlight>
                  <a:srgbClr val="D3D3D3"/>
                </a:highlight>
                <a:cs typeface="Calibri" panose="020F0502020204030204" pitchFamily="34" charset="0"/>
              </a:rPr>
              <a:t>str_detect</a:t>
            </a:r>
            <a:r>
              <a:rPr lang="en-US" dirty="0" smtClean="0">
                <a:highlight>
                  <a:srgbClr val="D3D3D3"/>
                </a:highlight>
                <a:cs typeface="Calibri" panose="020F0502020204030204" pitchFamily="34" charset="0"/>
              </a:rPr>
              <a:t>(data, </a:t>
            </a:r>
            <a:r>
              <a:rPr lang="en-US" dirty="0" smtClean="0">
                <a:solidFill>
                  <a:schemeClr val="accent2"/>
                </a:solidFill>
                <a:highlight>
                  <a:srgbClr val="D3D3D3"/>
                </a:highlight>
                <a:cs typeface="Calibri" panose="020F0502020204030204" pitchFamily="34" charset="0"/>
              </a:rPr>
              <a:t>regex(</a:t>
            </a:r>
            <a:r>
              <a:rPr lang="en-US" dirty="0" smtClean="0">
                <a:highlight>
                  <a:srgbClr val="D3D3D3"/>
                </a:highlight>
                <a:cs typeface="Calibri" panose="020F0502020204030204" pitchFamily="34" charset="0"/>
              </a:rPr>
              <a:t>“pattern”, </a:t>
            </a:r>
            <a:r>
              <a:rPr lang="en-US" dirty="0" err="1" smtClean="0">
                <a:solidFill>
                  <a:schemeClr val="accent1">
                    <a:lumMod val="75000"/>
                  </a:schemeClr>
                </a:solidFill>
                <a:highlight>
                  <a:srgbClr val="D3D3D3"/>
                </a:highlight>
                <a:cs typeface="Calibri" panose="020F0502020204030204" pitchFamily="34" charset="0"/>
              </a:rPr>
              <a:t>ignore_case</a:t>
            </a:r>
            <a:r>
              <a:rPr lang="en-US" dirty="0" smtClean="0">
                <a:solidFill>
                  <a:schemeClr val="accent1">
                    <a:lumMod val="75000"/>
                  </a:schemeClr>
                </a:solidFill>
                <a:highlight>
                  <a:srgbClr val="D3D3D3"/>
                </a:highlight>
                <a:cs typeface="Calibri" panose="020F0502020204030204" pitchFamily="34" charset="0"/>
              </a:rPr>
              <a:t> </a:t>
            </a:r>
            <a:r>
              <a:rPr lang="en-US" dirty="0">
                <a:solidFill>
                  <a:schemeClr val="accent1">
                    <a:lumMod val="75000"/>
                  </a:schemeClr>
                </a:solidFill>
                <a:highlight>
                  <a:srgbClr val="D3D3D3"/>
                </a:highlight>
                <a:cs typeface="Calibri" panose="020F0502020204030204" pitchFamily="34" charset="0"/>
              </a:rPr>
              <a:t>= </a:t>
            </a:r>
            <a:r>
              <a:rPr lang="en-US" dirty="0" smtClean="0">
                <a:solidFill>
                  <a:schemeClr val="accent1">
                    <a:lumMod val="75000"/>
                  </a:schemeClr>
                </a:solidFill>
                <a:highlight>
                  <a:srgbClr val="D3D3D3"/>
                </a:highlight>
                <a:cs typeface="Calibri" panose="020F0502020204030204" pitchFamily="34" charset="0"/>
              </a:rPr>
              <a:t>T</a:t>
            </a:r>
            <a:r>
              <a:rPr lang="en-US" dirty="0" smtClean="0">
                <a:solidFill>
                  <a:schemeClr val="accent2"/>
                </a:solidFill>
                <a:highlight>
                  <a:srgbClr val="D3D3D3"/>
                </a:highlight>
                <a:cs typeface="Calibri" panose="020F0502020204030204" pitchFamily="34" charset="0"/>
              </a:rPr>
              <a:t>)</a:t>
            </a:r>
            <a:r>
              <a:rPr lang="en-US" dirty="0" smtClean="0">
                <a:highlight>
                  <a:srgbClr val="D3D3D3"/>
                </a:highlight>
                <a:cs typeface="Calibri" panose="020F0502020204030204" pitchFamily="34" charset="0"/>
              </a:rPr>
              <a:t>)</a:t>
            </a:r>
            <a:r>
              <a:rPr lang="en-US" dirty="0" smtClean="0"/>
              <a:t> </a:t>
            </a:r>
          </a:p>
          <a:p>
            <a:pPr marL="457200" lvl="1" indent="0">
              <a:buNone/>
            </a:pPr>
            <a:endParaRPr lang="en-US" dirty="0"/>
          </a:p>
          <a:p>
            <a:pPr marL="457200" lvl="1" indent="0">
              <a:buNone/>
            </a:pPr>
            <a:endParaRPr lang="en-US" dirty="0" smtClean="0"/>
          </a:p>
          <a:p>
            <a:pPr marL="457200" lvl="1" indent="0">
              <a:buNone/>
            </a:pPr>
            <a:endParaRPr lang="en-US" dirty="0"/>
          </a:p>
          <a:p>
            <a:pPr marL="914400" lvl="1" indent="-457200">
              <a:buFont typeface="+mj-lt"/>
              <a:buAutoNum type="arabicPeriod"/>
            </a:pPr>
            <a:r>
              <a:rPr lang="en-US" dirty="0"/>
              <a:t>This is a special case because the </a:t>
            </a:r>
            <a:r>
              <a:rPr lang="en-US" dirty="0" err="1"/>
              <a:t>stringr</a:t>
            </a:r>
            <a:r>
              <a:rPr lang="en-US" dirty="0"/>
              <a:t> package doesn’t like </a:t>
            </a:r>
            <a:r>
              <a:rPr lang="en-US" dirty="0" smtClean="0"/>
              <a:t>our </a:t>
            </a:r>
            <a:r>
              <a:rPr lang="en-US" dirty="0"/>
              <a:t>word anchor </a:t>
            </a:r>
            <a:r>
              <a:rPr lang="en-US" dirty="0" smtClean="0"/>
              <a:t>“\\&lt;” </a:t>
            </a:r>
          </a:p>
          <a:p>
            <a:pPr marL="457200" lvl="1" indent="0">
              <a:buNone/>
            </a:pPr>
            <a:r>
              <a:rPr lang="en-US" dirty="0"/>
              <a:t>	</a:t>
            </a:r>
            <a:r>
              <a:rPr lang="en-US" dirty="0" smtClean="0"/>
              <a:t>– </a:t>
            </a:r>
            <a:r>
              <a:rPr lang="en-US" dirty="0"/>
              <a:t>Instead we will use the word </a:t>
            </a:r>
            <a:r>
              <a:rPr lang="en-US" i="1" u="sng" dirty="0"/>
              <a:t>boundary</a:t>
            </a:r>
            <a:r>
              <a:rPr lang="en-US" dirty="0"/>
              <a:t> “\\b” </a:t>
            </a:r>
            <a:endParaRPr lang="en-US" dirty="0" smtClean="0"/>
          </a:p>
          <a:p>
            <a:pPr marL="914400" lvl="2" indent="0">
              <a:buNone/>
            </a:pPr>
            <a:r>
              <a:rPr lang="en-US" dirty="0" smtClean="0"/>
              <a:t>This </a:t>
            </a:r>
            <a:r>
              <a:rPr lang="en-US" dirty="0"/>
              <a:t>stands for </a:t>
            </a:r>
            <a:r>
              <a:rPr lang="en-US" dirty="0" smtClean="0"/>
              <a:t>“empty </a:t>
            </a:r>
            <a:r>
              <a:rPr lang="en-US" dirty="0"/>
              <a:t>string at either edge of a </a:t>
            </a:r>
            <a:r>
              <a:rPr lang="en-US" dirty="0" smtClean="0"/>
              <a:t>word”</a:t>
            </a:r>
          </a:p>
          <a:p>
            <a:pPr marL="914400" lvl="2" indent="0">
              <a:buNone/>
            </a:pPr>
            <a:endParaRPr lang="en-US" dirty="0" smtClean="0"/>
          </a:p>
          <a:p>
            <a:pPr marL="914400" lvl="2" indent="0">
              <a:buNone/>
            </a:pPr>
            <a:endParaRPr lang="en-US" dirty="0"/>
          </a:p>
          <a:p>
            <a:pPr marL="914400" lvl="2" indent="0">
              <a:buNone/>
            </a:pPr>
            <a:endParaRPr lang="en-US" dirty="0"/>
          </a:p>
          <a:p>
            <a:pPr lvl="2"/>
            <a:r>
              <a:rPr lang="en-US" dirty="0" smtClean="0"/>
              <a:t>How </a:t>
            </a:r>
            <a:r>
              <a:rPr lang="en-US" dirty="0"/>
              <a:t>else might we make use of boundaries? What about the other end of our street number?</a:t>
            </a:r>
          </a:p>
          <a:p>
            <a:pPr lvl="2"/>
            <a:r>
              <a:rPr lang="en-US" dirty="0"/>
              <a:t>Think about how this emphasizes the need to</a:t>
            </a:r>
            <a:r>
              <a:rPr lang="en-US" b="1" i="1" dirty="0"/>
              <a:t> test our patterns </a:t>
            </a:r>
            <a:r>
              <a:rPr lang="en-US" dirty="0" smtClean="0"/>
              <a:t>with the commands we are going to use.</a:t>
            </a:r>
            <a:endParaRPr lang="en-US" b="1" i="1" dirty="0"/>
          </a:p>
        </p:txBody>
      </p:sp>
      <p:pic>
        <p:nvPicPr>
          <p:cNvPr id="4" name="Picture 3"/>
          <p:cNvPicPr>
            <a:picLocks noChangeAspect="1"/>
          </p:cNvPicPr>
          <p:nvPr/>
        </p:nvPicPr>
        <p:blipFill>
          <a:blip r:embed="rId2"/>
          <a:stretch>
            <a:fillRect/>
          </a:stretch>
        </p:blipFill>
        <p:spPr>
          <a:xfrm>
            <a:off x="1366491" y="2267670"/>
            <a:ext cx="6981825" cy="228600"/>
          </a:xfrm>
          <a:prstGeom prst="rect">
            <a:avLst/>
          </a:prstGeom>
        </p:spPr>
      </p:pic>
      <p:sp>
        <p:nvSpPr>
          <p:cNvPr id="5" name="Oval 4"/>
          <p:cNvSpPr/>
          <p:nvPr/>
        </p:nvSpPr>
        <p:spPr>
          <a:xfrm>
            <a:off x="3866803" y="2213371"/>
            <a:ext cx="3084330" cy="32523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154" b="36195"/>
          <a:stretch/>
        </p:blipFill>
        <p:spPr>
          <a:xfrm>
            <a:off x="9696709" y="4333434"/>
            <a:ext cx="1068273" cy="748906"/>
          </a:xfrm>
          <a:prstGeom prst="rect">
            <a:avLst/>
          </a:prstGeom>
        </p:spPr>
      </p:pic>
      <p:pic>
        <p:nvPicPr>
          <p:cNvPr id="8" name="Picture 7"/>
          <p:cNvPicPr>
            <a:picLocks noChangeAspect="1"/>
          </p:cNvPicPr>
          <p:nvPr/>
        </p:nvPicPr>
        <p:blipFill rotWithShape="1">
          <a:blip r:embed="rId4"/>
          <a:srcRect t="78269"/>
          <a:stretch/>
        </p:blipFill>
        <p:spPr>
          <a:xfrm>
            <a:off x="680817" y="5131990"/>
            <a:ext cx="8934450" cy="476077"/>
          </a:xfrm>
          <a:prstGeom prst="rect">
            <a:avLst/>
          </a:prstGeom>
        </p:spPr>
      </p:pic>
      <p:pic>
        <p:nvPicPr>
          <p:cNvPr id="9" name="Picture 8"/>
          <p:cNvPicPr>
            <a:picLocks noChangeAspect="1"/>
          </p:cNvPicPr>
          <p:nvPr/>
        </p:nvPicPr>
        <p:blipFill>
          <a:blip r:embed="rId5"/>
          <a:stretch>
            <a:fillRect/>
          </a:stretch>
        </p:blipFill>
        <p:spPr>
          <a:xfrm>
            <a:off x="1366491" y="4171509"/>
            <a:ext cx="5000625" cy="323850"/>
          </a:xfrm>
          <a:prstGeom prst="rect">
            <a:avLst/>
          </a:prstGeom>
        </p:spPr>
      </p:pic>
      <p:sp>
        <p:nvSpPr>
          <p:cNvPr id="11" name="TextBox 10"/>
          <p:cNvSpPr txBox="1"/>
          <p:nvPr/>
        </p:nvSpPr>
        <p:spPr>
          <a:xfrm rot="19268498">
            <a:off x="512234" y="3762838"/>
            <a:ext cx="1180224" cy="646331"/>
          </a:xfrm>
          <a:prstGeom prst="rect">
            <a:avLst/>
          </a:prstGeom>
          <a:noFill/>
        </p:spPr>
        <p:txBody>
          <a:bodyPr wrap="square" rtlCol="0">
            <a:spAutoFit/>
          </a:bodyPr>
          <a:lstStyle/>
          <a:p>
            <a:pPr algn="ctr"/>
            <a:r>
              <a:rPr lang="en-US" b="1" dirty="0" smtClean="0">
                <a:solidFill>
                  <a:srgbClr val="FFC000"/>
                </a:solidFill>
                <a:latin typeface="Bahnschrift Condensed" panose="020B0502040204020203" pitchFamily="34" charset="0"/>
              </a:rPr>
              <a:t>These are the same</a:t>
            </a:r>
            <a:endParaRPr lang="en-US" dirty="0">
              <a:solidFill>
                <a:srgbClr val="FFC000"/>
              </a:solidFill>
            </a:endParaRPr>
          </a:p>
        </p:txBody>
      </p:sp>
    </p:spTree>
    <p:extLst>
      <p:ext uri="{BB962C8B-B14F-4D97-AF65-F5344CB8AC3E}">
        <p14:creationId xmlns:p14="http://schemas.microsoft.com/office/powerpoint/2010/main" val="24669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20" end="2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REGEX?</a:t>
            </a:r>
            <a:endParaRPr lang="en-US" dirty="0"/>
          </a:p>
        </p:txBody>
      </p:sp>
      <p:sp>
        <p:nvSpPr>
          <p:cNvPr id="3" name="Content Placeholder 2"/>
          <p:cNvSpPr>
            <a:spLocks noGrp="1"/>
          </p:cNvSpPr>
          <p:nvPr>
            <p:ph idx="1"/>
          </p:nvPr>
        </p:nvSpPr>
        <p:spPr/>
        <p:txBody>
          <a:bodyPr/>
          <a:lstStyle/>
          <a:p>
            <a:pPr marL="0" marR="0" indent="0">
              <a:lnSpc>
                <a:spcPct val="107000"/>
              </a:lnSpc>
              <a:spcBef>
                <a:spcPts val="0"/>
              </a:spcBef>
              <a:spcAft>
                <a:spcPts val="0"/>
              </a:spcAft>
              <a:buNone/>
            </a:pPr>
            <a:r>
              <a:rPr lang="en-US" i="1" dirty="0">
                <a:ea typeface="Calibri" panose="020F0502020204030204" pitchFamily="34" charset="0"/>
                <a:cs typeface="Times New Roman" panose="02020603050405020304" pitchFamily="18" charset="0"/>
              </a:rPr>
              <a:t>“REGEX”</a:t>
            </a:r>
            <a:r>
              <a:rPr lang="en-US" dirty="0">
                <a:ea typeface="Calibri" panose="020F0502020204030204" pitchFamily="34" charset="0"/>
                <a:cs typeface="Times New Roman" panose="02020603050405020304" pitchFamily="18" charset="0"/>
              </a:rPr>
              <a:t> is a shortened way of referring to a</a:t>
            </a:r>
            <a:r>
              <a:rPr lang="en-US" i="1" dirty="0">
                <a:ea typeface="Calibri" panose="020F0502020204030204" pitchFamily="34" charset="0"/>
                <a:cs typeface="Times New Roman" panose="02020603050405020304" pitchFamily="18" charset="0"/>
              </a:rPr>
              <a:t> “Regular Expression”</a:t>
            </a:r>
            <a:r>
              <a:rPr lang="en-US" dirty="0">
                <a:ea typeface="Calibri" panose="020F0502020204030204" pitchFamily="34" charset="0"/>
                <a:cs typeface="Times New Roman" panose="02020603050405020304" pitchFamily="18" charset="0"/>
              </a:rPr>
              <a:t>. </a:t>
            </a:r>
            <a:endParaRPr lang="en-US" sz="2400" dirty="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smtClean="0">
                <a:ea typeface="Calibri" panose="020F0502020204030204" pitchFamily="34" charset="0"/>
                <a:cs typeface="Times New Roman" panose="02020603050405020304" pitchFamily="18" charset="0"/>
              </a:rPr>
              <a:t>Regular </a:t>
            </a:r>
            <a:r>
              <a:rPr lang="en-US" dirty="0">
                <a:ea typeface="Calibri" panose="020F0502020204030204" pitchFamily="34" charset="0"/>
                <a:cs typeface="Times New Roman" panose="02020603050405020304" pitchFamily="18" charset="0"/>
              </a:rPr>
              <a:t>expressions are a sequence of characters that </a:t>
            </a:r>
            <a:r>
              <a:rPr lang="en-US" dirty="0" smtClean="0">
                <a:ea typeface="Calibri" panose="020F0502020204030204" pitchFamily="34" charset="0"/>
                <a:cs typeface="Times New Roman" panose="02020603050405020304" pitchFamily="18" charset="0"/>
              </a:rPr>
              <a:t>define </a:t>
            </a:r>
            <a:r>
              <a:rPr lang="en-US" dirty="0">
                <a:ea typeface="Calibri" panose="020F0502020204030204" pitchFamily="34" charset="0"/>
                <a:cs typeface="Times New Roman" panose="02020603050405020304" pitchFamily="18" charset="0"/>
              </a:rPr>
              <a:t>a search pattern</a:t>
            </a:r>
            <a:r>
              <a:rPr lang="en-US" sz="2400" b="1" dirty="0">
                <a:ea typeface="Calibri" panose="020F0502020204030204" pitchFamily="34" charset="0"/>
                <a:cs typeface="Times New Roman" panose="02020603050405020304" pitchFamily="18" charset="0"/>
              </a:rPr>
              <a:t>. </a:t>
            </a:r>
            <a:endParaRPr lang="en-US" sz="2400" b="1" dirty="0" smtClean="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Think of it like a game of “I Spy” or “20 Questions”. </a:t>
            </a:r>
          </a:p>
          <a:p>
            <a:pPr marL="0" marR="0" indent="0">
              <a:lnSpc>
                <a:spcPct val="107000"/>
              </a:lnSpc>
              <a:spcBef>
                <a:spcPts val="0"/>
              </a:spcBef>
              <a:spcAft>
                <a:spcPts val="0"/>
              </a:spcAft>
              <a:buNone/>
            </a:pP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You are </a:t>
            </a:r>
            <a:r>
              <a:rPr lang="en-US" sz="3200" u="sng" dirty="0" smtClean="0">
                <a:latin typeface="Bahnschrift Condensed" panose="020B0502040204020203" pitchFamily="34" charset="0"/>
                <a:ea typeface="Calibri" panose="020F0502020204030204" pitchFamily="34" charset="0"/>
                <a:cs typeface="Times New Roman" panose="02020603050405020304" pitchFamily="18" charset="0"/>
              </a:rPr>
              <a:t>not showing</a:t>
            </a: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 the computer exactly what you want to find, </a:t>
            </a:r>
          </a:p>
          <a:p>
            <a:pPr marL="0" marR="0" indent="0">
              <a:lnSpc>
                <a:spcPct val="107000"/>
              </a:lnSpc>
              <a:spcBef>
                <a:spcPts val="0"/>
              </a:spcBef>
              <a:spcAft>
                <a:spcPts val="0"/>
              </a:spcAft>
              <a:buNone/>
            </a:pP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but rather </a:t>
            </a:r>
            <a:r>
              <a:rPr lang="en-US" sz="3200" u="sng" dirty="0" smtClean="0">
                <a:latin typeface="Bahnschrift Condensed" panose="020B0502040204020203" pitchFamily="34" charset="0"/>
                <a:ea typeface="Calibri" panose="020F0502020204030204" pitchFamily="34" charset="0"/>
                <a:cs typeface="Times New Roman" panose="02020603050405020304" pitchFamily="18" charset="0"/>
              </a:rPr>
              <a:t>describing</a:t>
            </a:r>
            <a:r>
              <a:rPr lang="en-US" sz="3200" dirty="0" smtClean="0">
                <a:latin typeface="Bahnschrift Condensed" panose="020B0502040204020203" pitchFamily="34" charset="0"/>
                <a:ea typeface="Calibri" panose="020F0502020204030204" pitchFamily="34" charset="0"/>
                <a:cs typeface="Times New Roman" panose="02020603050405020304" pitchFamily="18" charset="0"/>
              </a:rPr>
              <a:t> it.</a:t>
            </a:r>
            <a:r>
              <a:rPr lang="en-US" sz="3200" b="1" dirty="0" smtClean="0">
                <a:latin typeface="Bahnschrift Condensed" panose="020B0502040204020203" pitchFamily="34" charset="0"/>
                <a:ea typeface="Calibri" panose="020F0502020204030204" pitchFamily="34" charset="0"/>
                <a:cs typeface="Times New Roman" panose="02020603050405020304" pitchFamily="18" charset="0"/>
              </a:rPr>
              <a:t> </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6348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Shout out	</a:t>
            </a:r>
            <a:endParaRPr lang="en-US" dirty="0"/>
          </a:p>
        </p:txBody>
      </p:sp>
      <p:sp>
        <p:nvSpPr>
          <p:cNvPr id="3" name="Content Placeholder 2"/>
          <p:cNvSpPr>
            <a:spLocks noGrp="1"/>
          </p:cNvSpPr>
          <p:nvPr>
            <p:ph idx="1"/>
          </p:nvPr>
        </p:nvSpPr>
        <p:spPr/>
        <p:txBody>
          <a:bodyPr/>
          <a:lstStyle/>
          <a:p>
            <a:r>
              <a:rPr lang="en-US" dirty="0" smtClean="0"/>
              <a:t>Bonus points to </a:t>
            </a:r>
            <a:r>
              <a:rPr lang="en-US" sz="2000" b="1" dirty="0" err="1" smtClean="0"/>
              <a:t>Chibz</a:t>
            </a:r>
            <a:r>
              <a:rPr lang="en-US" dirty="0" smtClean="0"/>
              <a:t> for thoroughly writing down her thought process and for including test data in her code!</a:t>
            </a:r>
          </a:p>
          <a:p>
            <a:endParaRPr lang="en-US" dirty="0"/>
          </a:p>
          <a:p>
            <a:r>
              <a:rPr lang="en-US" dirty="0" smtClean="0"/>
              <a:t>As you are learning:</a:t>
            </a:r>
          </a:p>
          <a:p>
            <a:pPr lvl="1"/>
            <a:r>
              <a:rPr lang="en-US" dirty="0" smtClean="0"/>
              <a:t>Write everything out in plain English. Then VERIFY.</a:t>
            </a:r>
          </a:p>
          <a:p>
            <a:pPr lvl="1"/>
            <a:r>
              <a:rPr lang="en-US" dirty="0" smtClean="0"/>
              <a:t>Leave your future self lots of nice comments.</a:t>
            </a:r>
          </a:p>
          <a:p>
            <a:pPr lvl="1"/>
            <a:r>
              <a:rPr lang="en-US" dirty="0" smtClean="0"/>
              <a:t>Test. Test.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809" y="2123901"/>
            <a:ext cx="3895725" cy="4572000"/>
          </a:xfrm>
          <a:prstGeom prst="rect">
            <a:avLst/>
          </a:prstGeom>
        </p:spPr>
      </p:pic>
    </p:spTree>
    <p:extLst>
      <p:ext uri="{BB962C8B-B14F-4D97-AF65-F5344CB8AC3E}">
        <p14:creationId xmlns:p14="http://schemas.microsoft.com/office/powerpoint/2010/main" val="3811333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endParaRPr lang="en-US" dirty="0"/>
          </a:p>
        </p:txBody>
      </p:sp>
      <p:sp>
        <p:nvSpPr>
          <p:cNvPr id="3" name="Content Placeholder 2"/>
          <p:cNvSpPr>
            <a:spLocks noGrp="1"/>
          </p:cNvSpPr>
          <p:nvPr>
            <p:ph idx="1"/>
          </p:nvPr>
        </p:nvSpPr>
        <p:spPr/>
        <p:txBody>
          <a:bodyPr/>
          <a:lstStyle/>
          <a:p>
            <a:pPr marL="0" indent="0">
              <a:buNone/>
            </a:pPr>
            <a:r>
              <a:rPr lang="en-US" dirty="0" smtClean="0"/>
              <a:t>We will:</a:t>
            </a:r>
          </a:p>
          <a:p>
            <a:r>
              <a:rPr lang="en-US" dirty="0" smtClean="0"/>
              <a:t>Look at some of the different ways to use REGEX in R, and how to manipulate the output types</a:t>
            </a:r>
            <a:endParaRPr lang="en-US" dirty="0"/>
          </a:p>
          <a:p>
            <a:pPr marL="0" indent="0">
              <a:buNone/>
            </a:pPr>
            <a:endParaRPr lang="en-US" dirty="0"/>
          </a:p>
          <a:p>
            <a:pPr marL="0" indent="0">
              <a:buNone/>
            </a:pPr>
            <a:r>
              <a:rPr lang="en-US" dirty="0" smtClean="0"/>
              <a:t>Send me any REGEX questions you have so far, and I will cover them in the subsequent lessons!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4795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 3</a:t>
            </a:r>
            <a:endParaRPr lang="en-US" dirty="0"/>
          </a:p>
        </p:txBody>
      </p:sp>
    </p:spTree>
    <p:extLst>
      <p:ext uri="{BB962C8B-B14F-4D97-AF65-F5344CB8AC3E}">
        <p14:creationId xmlns:p14="http://schemas.microsoft.com/office/powerpoint/2010/main" val="1221023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REGEX application</a:t>
            </a:r>
            <a:endParaRPr lang="en-US" dirty="0"/>
          </a:p>
        </p:txBody>
      </p:sp>
      <p:sp>
        <p:nvSpPr>
          <p:cNvPr id="5" name="TextBox 4"/>
          <p:cNvSpPr txBox="1"/>
          <p:nvPr/>
        </p:nvSpPr>
        <p:spPr>
          <a:xfrm>
            <a:off x="161925" y="1388825"/>
            <a:ext cx="11868150" cy="523220"/>
          </a:xfrm>
          <a:prstGeom prst="rect">
            <a:avLst/>
          </a:prstGeom>
          <a:noFill/>
        </p:spPr>
        <p:txBody>
          <a:bodyPr wrap="square" rtlCol="0">
            <a:spAutoFit/>
          </a:bodyPr>
          <a:lstStyle/>
          <a:p>
            <a:r>
              <a:rPr lang="en-US" sz="1400" dirty="0" smtClean="0"/>
              <a:t>Let’s take a look at some of the functions we mentioned before: </a:t>
            </a:r>
          </a:p>
          <a:p>
            <a:r>
              <a:rPr lang="en-US" sz="1400" dirty="0" smtClean="0"/>
              <a:t>(</a:t>
            </a:r>
            <a:r>
              <a:rPr lang="en-US" sz="1400" dirty="0"/>
              <a:t>search documentation here: </a:t>
            </a:r>
            <a:r>
              <a:rPr lang="en-US" sz="1400" dirty="0">
                <a:hlinkClick r:id="rId2"/>
              </a:rPr>
              <a:t>https://</a:t>
            </a:r>
            <a:r>
              <a:rPr lang="en-US" sz="1400" dirty="0" smtClean="0">
                <a:hlinkClick r:id="rId2"/>
              </a:rPr>
              <a:t>www.rdocumentation.org/packages/base/versions/3.6.2</a:t>
            </a:r>
            <a:r>
              <a:rPr lang="en-US" sz="1400" dirty="0" smtClean="0"/>
              <a:t>)</a:t>
            </a:r>
            <a:endParaRPr lang="en-US" sz="1400" dirty="0"/>
          </a:p>
        </p:txBody>
      </p:sp>
      <p:sp>
        <p:nvSpPr>
          <p:cNvPr id="6" name="Content Placeholder 5"/>
          <p:cNvSpPr>
            <a:spLocks noGrp="1"/>
          </p:cNvSpPr>
          <p:nvPr>
            <p:ph idx="1"/>
          </p:nvPr>
        </p:nvSpPr>
        <p:spPr>
          <a:xfrm>
            <a:off x="1276350" y="1912045"/>
            <a:ext cx="10915650" cy="4676774"/>
          </a:xfrm>
        </p:spPr>
        <p:txBody>
          <a:bodyPr>
            <a:normAutofit fontScale="70000" lnSpcReduction="20000"/>
          </a:bodyPr>
          <a:lstStyle/>
          <a:p>
            <a:pPr marL="0" lvl="0">
              <a:lnSpc>
                <a:spcPct val="107000"/>
              </a:lnSpc>
              <a:spcBef>
                <a:spcPts val="0"/>
              </a:spcBef>
            </a:pPr>
            <a:r>
              <a:rPr lang="en-US" sz="1400" b="1" dirty="0">
                <a:solidFill>
                  <a:prstClr val="black"/>
                </a:solidFill>
                <a:ea typeface="Calibri" panose="020F0502020204030204" pitchFamily="34" charset="0"/>
                <a:cs typeface="Calibri" panose="020F0502020204030204" pitchFamily="34" charset="0"/>
              </a:rPr>
              <a:t>grep()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a:solidFill>
                  <a:prstClr val="black"/>
                </a:solidFill>
                <a:ea typeface="Calibri" panose="020F0502020204030204" pitchFamily="34" charset="0"/>
                <a:cs typeface="Calibri" panose="020F0502020204030204" pitchFamily="34" charset="0"/>
              </a:rPr>
              <a:t>vector of the indices of the elements </a:t>
            </a:r>
            <a:r>
              <a:rPr lang="en-US" sz="1400" u="sng" dirty="0" smtClean="0">
                <a:solidFill>
                  <a:prstClr val="black"/>
                </a:solidFill>
                <a:ea typeface="Calibri" panose="020F0502020204030204" pitchFamily="34" charset="0"/>
                <a:cs typeface="Calibri" panose="020F0502020204030204" pitchFamily="34" charset="0"/>
              </a:rPr>
              <a:t>that </a:t>
            </a:r>
            <a:r>
              <a:rPr lang="en-US" sz="1400" u="sng" dirty="0">
                <a:solidFill>
                  <a:prstClr val="black"/>
                </a:solidFill>
                <a:ea typeface="Calibri" panose="020F0502020204030204" pitchFamily="34" charset="0"/>
                <a:cs typeface="Calibri" panose="020F0502020204030204" pitchFamily="34" charset="0"/>
              </a:rPr>
              <a:t>yielded a match</a:t>
            </a:r>
            <a:endParaRPr lang="en-US" sz="1400" u="sng"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a:solidFill>
                  <a:prstClr val="black"/>
                </a:solidFill>
                <a:highlight>
                  <a:srgbClr val="D3D3D3"/>
                </a:highlight>
                <a:ea typeface="Calibri" panose="020F0502020204030204" pitchFamily="34" charset="0"/>
                <a:cs typeface="Calibri" panose="020F0502020204030204" pitchFamily="34" charset="0"/>
              </a:rPr>
              <a:t>grep(pattern, strings, options)</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agrep</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t>
            </a:r>
            <a:r>
              <a:rPr lang="en-US" sz="1400" u="sng" dirty="0">
                <a:solidFill>
                  <a:prstClr val="black"/>
                </a:solidFill>
                <a:ea typeface="Calibri" panose="020F0502020204030204" pitchFamily="34" charset="0"/>
                <a:cs typeface="Calibri" panose="020F0502020204030204" pitchFamily="34" charset="0"/>
              </a:rPr>
              <a:t>a vector with the indices of </a:t>
            </a:r>
            <a:r>
              <a:rPr lang="en-US" sz="1400" u="sng" dirty="0" smtClean="0">
                <a:solidFill>
                  <a:prstClr val="black"/>
                </a:solidFill>
                <a:ea typeface="Calibri" panose="020F0502020204030204" pitchFamily="34" charset="0"/>
                <a:cs typeface="Calibri" panose="020F0502020204030204" pitchFamily="34" charset="0"/>
              </a:rPr>
              <a:t>each fuzzy </a:t>
            </a:r>
            <a:r>
              <a:rPr lang="en-US" sz="1400" u="sng" dirty="0">
                <a:solidFill>
                  <a:prstClr val="black"/>
                </a:solidFill>
                <a:ea typeface="Calibri" panose="020F0502020204030204" pitchFamily="34" charset="0"/>
                <a:cs typeface="Calibri" panose="020F0502020204030204" pitchFamily="34" charset="0"/>
              </a:rPr>
              <a:t>match, </a:t>
            </a:r>
            <a:r>
              <a:rPr lang="en-US" sz="1400" u="sng" dirty="0" smtClean="0">
                <a:solidFill>
                  <a:prstClr val="black"/>
                </a:solidFill>
                <a:ea typeface="Calibri" panose="020F0502020204030204" pitchFamily="34" charset="0"/>
                <a:cs typeface="Calibri" panose="020F0502020204030204" pitchFamily="34" charset="0"/>
              </a:rPr>
              <a:t>or </a:t>
            </a:r>
            <a:r>
              <a:rPr lang="en-US" sz="1400" u="sng" dirty="0">
                <a:solidFill>
                  <a:prstClr val="black"/>
                </a:solidFill>
                <a:ea typeface="Calibri" panose="020F0502020204030204" pitchFamily="34" charset="0"/>
                <a:cs typeface="Calibri" panose="020F0502020204030204" pitchFamily="34" charset="0"/>
              </a:rPr>
              <a:t>use value=TRUE option to return the matched element itself. </a:t>
            </a:r>
            <a:endParaRPr lang="en-US" sz="1400" u="sng"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agrep</a:t>
            </a:r>
            <a:r>
              <a:rPr lang="en-US" sz="1200" dirty="0">
                <a:solidFill>
                  <a:prstClr val="black"/>
                </a:solidFill>
                <a:highlight>
                  <a:srgbClr val="D3D3D3"/>
                </a:highlight>
                <a:ea typeface="Calibri" panose="020F0502020204030204" pitchFamily="34" charset="0"/>
                <a:cs typeface="Calibri" panose="020F0502020204030204" pitchFamily="34" charset="0"/>
              </a:rPr>
              <a:t>(pattern, strings, </a:t>
            </a:r>
            <a:r>
              <a:rPr lang="en-US" sz="1200" dirty="0" err="1">
                <a:solidFill>
                  <a:prstClr val="black"/>
                </a:solidFill>
                <a:highlight>
                  <a:srgbClr val="D3D3D3"/>
                </a:highlight>
                <a:ea typeface="Calibri" panose="020F0502020204030204" pitchFamily="34" charset="0"/>
                <a:cs typeface="Calibri" panose="020F0502020204030204" pitchFamily="34" charset="0"/>
              </a:rPr>
              <a:t>max.distance</a:t>
            </a:r>
            <a:r>
              <a:rPr lang="en-US" sz="1200" dirty="0">
                <a:solidFill>
                  <a:prstClr val="black"/>
                </a:solidFill>
                <a:highlight>
                  <a:srgbClr val="D3D3D3"/>
                </a:highlight>
                <a:ea typeface="Calibri" panose="020F0502020204030204" pitchFamily="34" charset="0"/>
                <a:cs typeface="Calibri" panose="020F0502020204030204" pitchFamily="34" charset="0"/>
              </a:rPr>
              <a:t>, options</a:t>
            </a:r>
            <a:r>
              <a:rPr lang="en-US" sz="1200" dirty="0" smtClean="0">
                <a:solidFill>
                  <a:prstClr val="black"/>
                </a:solidFill>
                <a:highlight>
                  <a:srgbClr val="D3D3D3"/>
                </a:highlight>
                <a:ea typeface="Calibri" panose="020F0502020204030204" pitchFamily="34" charset="0"/>
                <a:cs typeface="Calibri" panose="020F0502020204030204" pitchFamily="34" charset="0"/>
              </a:rPr>
              <a:t>)</a:t>
            </a:r>
          </a:p>
          <a:p>
            <a:pPr marL="457200" lvl="1">
              <a:lnSpc>
                <a:spcPct val="107000"/>
              </a:lnSpc>
              <a:spcBef>
                <a:spcPts val="0"/>
              </a:spcBef>
            </a:pPr>
            <a:r>
              <a:rPr lang="en-US" sz="1200" dirty="0" err="1" smtClean="0">
                <a:solidFill>
                  <a:prstClr val="black"/>
                </a:solidFill>
                <a:ea typeface="Calibri" panose="020F0502020204030204" pitchFamily="34" charset="0"/>
                <a:cs typeface="Calibri" panose="020F0502020204030204" pitchFamily="34" charset="0"/>
              </a:rPr>
              <a:t>agrepl</a:t>
            </a:r>
            <a:r>
              <a:rPr lang="en-US" sz="1200" dirty="0" smtClean="0">
                <a:solidFill>
                  <a:prstClr val="black"/>
                </a:solidFill>
                <a:ea typeface="Calibri" panose="020F0502020204030204" pitchFamily="34" charset="0"/>
                <a:cs typeface="Calibri" panose="020F0502020204030204" pitchFamily="34" charset="0"/>
              </a:rPr>
              <a:t>() will return a logical vector (see grep() vs </a:t>
            </a:r>
            <a:r>
              <a:rPr lang="en-US" sz="1200" dirty="0" err="1" smtClean="0">
                <a:solidFill>
                  <a:prstClr val="black"/>
                </a:solidFill>
                <a:ea typeface="Calibri" panose="020F0502020204030204" pitchFamily="34" charset="0"/>
                <a:cs typeface="Calibri" panose="020F0502020204030204" pitchFamily="34" charset="0"/>
              </a:rPr>
              <a:t>grepl</a:t>
            </a:r>
            <a:r>
              <a:rPr lang="en-US" sz="1200" dirty="0" smtClean="0">
                <a:solidFill>
                  <a:prstClr val="black"/>
                </a:solidFill>
                <a:ea typeface="Calibri" panose="020F0502020204030204" pitchFamily="34" charset="0"/>
                <a:cs typeface="Calibri" panose="020F0502020204030204" pitchFamily="34" charset="0"/>
              </a:rPr>
              <a:t>).  </a:t>
            </a:r>
            <a:endParaRPr lang="en-US" sz="1200" dirty="0" smtClean="0">
              <a:solidFill>
                <a:prstClr val="black"/>
              </a:solidFill>
              <a:highlight>
                <a:srgbClr val="D3D3D3"/>
              </a:highlight>
              <a:ea typeface="Calibri" panose="020F0502020204030204" pitchFamily="34" charset="0"/>
              <a:cs typeface="Calibri" panose="020F0502020204030204" pitchFamily="34" charset="0"/>
            </a:endParaRP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grepl</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smtClean="0"/>
              <a:t>vector </a:t>
            </a:r>
            <a:r>
              <a:rPr lang="en-US" sz="1400" u="sng" dirty="0"/>
              <a:t>of </a:t>
            </a:r>
            <a:r>
              <a:rPr lang="en-US" sz="1400" u="sng" dirty="0" smtClean="0"/>
              <a:t>TRUE/FALSE the same length as the </a:t>
            </a:r>
            <a:r>
              <a:rPr lang="en-US" sz="1400" u="sng" dirty="0" err="1" smtClean="0"/>
              <a:t>the</a:t>
            </a:r>
            <a:r>
              <a:rPr lang="en-US" sz="1400" u="sng" dirty="0" smtClean="0"/>
              <a:t> input data</a:t>
            </a:r>
            <a:r>
              <a:rPr lang="en-US" sz="1400" dirty="0" smtClean="0"/>
              <a:t>. TRUE means a match was found. </a:t>
            </a:r>
            <a:endParaRPr lang="en-US" sz="14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grepl</a:t>
            </a:r>
            <a:r>
              <a:rPr lang="en-US" sz="1200" dirty="0">
                <a:solidFill>
                  <a:prstClr val="black"/>
                </a:solidFill>
                <a:highlight>
                  <a:srgbClr val="D3D3D3"/>
                </a:highlight>
                <a:ea typeface="Calibri" panose="020F0502020204030204" pitchFamily="34" charset="0"/>
                <a:cs typeface="Calibri" panose="020F0502020204030204" pitchFamily="34" charset="0"/>
              </a:rPr>
              <a:t>(pattern, strings, options)</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str_detect</a:t>
            </a:r>
            <a:r>
              <a:rPr lang="en-US" sz="1400" b="1"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a </a:t>
            </a:r>
            <a:r>
              <a:rPr lang="en-US" sz="1400" u="sng" dirty="0"/>
              <a:t>vector of TRUE/FALSE the same length as the </a:t>
            </a:r>
            <a:r>
              <a:rPr lang="en-US" sz="1400" u="sng" dirty="0" err="1"/>
              <a:t>the</a:t>
            </a:r>
            <a:r>
              <a:rPr lang="en-US" sz="1400" u="sng" dirty="0"/>
              <a:t> input data</a:t>
            </a:r>
            <a:r>
              <a:rPr lang="en-US" sz="1400" dirty="0"/>
              <a:t>. TRUE means a match was found. </a:t>
            </a:r>
            <a:endParaRPr lang="en-US" sz="1400" dirty="0" smtClean="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This requires the </a:t>
            </a:r>
            <a:r>
              <a:rPr lang="en-US" sz="1200" dirty="0" err="1" smtClean="0">
                <a:solidFill>
                  <a:prstClr val="black"/>
                </a:solidFill>
                <a:ea typeface="Calibri" panose="020F0502020204030204" pitchFamily="34" charset="0"/>
                <a:cs typeface="Calibri" panose="020F0502020204030204" pitchFamily="34" charset="0"/>
              </a:rPr>
              <a:t>stringr</a:t>
            </a:r>
            <a:r>
              <a:rPr lang="en-US" sz="1200" dirty="0" smtClean="0">
                <a:solidFill>
                  <a:prstClr val="black"/>
                </a:solidFill>
                <a:ea typeface="Calibri" panose="020F0502020204030204" pitchFamily="34" charset="0"/>
                <a:cs typeface="Calibri" panose="020F0502020204030204" pitchFamily="34" charset="0"/>
              </a:rPr>
              <a:t> package</a:t>
            </a: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smtClean="0">
                <a:solidFill>
                  <a:prstClr val="black"/>
                </a:solidFill>
                <a:ea typeface="Calibri" panose="020F0502020204030204" pitchFamily="34" charset="0"/>
                <a:cs typeface="Calibri" panose="020F0502020204030204" pitchFamily="34" charset="0"/>
              </a:rPr>
              <a:t>The </a:t>
            </a:r>
            <a:r>
              <a:rPr lang="en-US" sz="1200" dirty="0">
                <a:solidFill>
                  <a:prstClr val="black"/>
                </a:solidFill>
                <a:ea typeface="Calibri" panose="020F0502020204030204" pitchFamily="34" charset="0"/>
                <a:cs typeface="Calibri" panose="020F0502020204030204" pitchFamily="34" charset="0"/>
              </a:rPr>
              <a:t>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str_detect</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 options)</a:t>
            </a:r>
          </a:p>
          <a:p>
            <a:pPr marL="457200" lvl="1" indent="0">
              <a:lnSpc>
                <a:spcPct val="107000"/>
              </a:lnSpc>
              <a:spcBef>
                <a:spcPts val="0"/>
              </a:spcBef>
              <a:buNone/>
            </a:pPr>
            <a:endParaRPr lang="en-US"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str_match</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return the portion of the text which matched the pattern if a match is found, else </a:t>
            </a:r>
            <a:r>
              <a:rPr lang="en-US" sz="1400" dirty="0" smtClean="0">
                <a:solidFill>
                  <a:prstClr val="black"/>
                </a:solidFill>
                <a:ea typeface="Calibri" panose="020F0502020204030204" pitchFamily="34" charset="0"/>
                <a:cs typeface="Calibri" panose="020F0502020204030204" pitchFamily="34" charset="0"/>
              </a:rPr>
              <a:t>NA. The result is </a:t>
            </a:r>
            <a:r>
              <a:rPr lang="en-US" sz="1400" u="sng" dirty="0" smtClean="0"/>
              <a:t>a </a:t>
            </a:r>
            <a:r>
              <a:rPr lang="en-US" sz="1400" u="sng" dirty="0"/>
              <a:t>character matrix </a:t>
            </a:r>
            <a:r>
              <a:rPr lang="en-US" sz="1400" u="sng" dirty="0" smtClean="0"/>
              <a:t>made up of    </a:t>
            </a:r>
          </a:p>
          <a:p>
            <a:pPr marL="0" lvl="0" indent="0">
              <a:lnSpc>
                <a:spcPct val="107000"/>
              </a:lnSpc>
              <a:spcBef>
                <a:spcPts val="0"/>
              </a:spcBef>
              <a:buNone/>
            </a:pPr>
            <a:r>
              <a:rPr lang="en-US" sz="1400" dirty="0" smtClean="0"/>
              <a:t>      </a:t>
            </a:r>
            <a:r>
              <a:rPr lang="en-US" sz="1400" u="sng" dirty="0" smtClean="0"/>
              <a:t>ONLY </a:t>
            </a:r>
            <a:r>
              <a:rPr lang="en-US" sz="1400" u="sng" dirty="0"/>
              <a:t>the matched part of the full </a:t>
            </a:r>
            <a:r>
              <a:rPr lang="en-US" sz="1400" u="sng" dirty="0" smtClean="0"/>
              <a:t>text. First </a:t>
            </a:r>
            <a:r>
              <a:rPr lang="en-US" sz="1400" u="sng" dirty="0"/>
              <a:t>column is the complete match, followed </a:t>
            </a:r>
            <a:r>
              <a:rPr lang="en-US" sz="1400" u="sng" dirty="0" smtClean="0"/>
              <a:t> by </a:t>
            </a:r>
            <a:r>
              <a:rPr lang="en-US" sz="1400" u="sng" dirty="0"/>
              <a:t>one column for each capture group</a:t>
            </a:r>
            <a:r>
              <a:rPr lang="en-US" sz="1400" u="sng" dirty="0" smtClean="0"/>
              <a:t>.</a:t>
            </a:r>
            <a:endParaRPr lang="en-US" sz="1400" u="sng"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requires the </a:t>
            </a:r>
            <a:r>
              <a:rPr lang="en-US" sz="1200" dirty="0" err="1">
                <a:solidFill>
                  <a:prstClr val="black"/>
                </a:solidFill>
                <a:ea typeface="Calibri" panose="020F0502020204030204" pitchFamily="34" charset="0"/>
                <a:cs typeface="Calibri" panose="020F0502020204030204" pitchFamily="34" charset="0"/>
              </a:rPr>
              <a:t>stringr</a:t>
            </a:r>
            <a:r>
              <a:rPr lang="en-US" sz="1200" dirty="0">
                <a:solidFill>
                  <a:prstClr val="black"/>
                </a:solidFill>
                <a:ea typeface="Calibri" panose="020F0502020204030204" pitchFamily="34" charset="0"/>
                <a:cs typeface="Calibri" panose="020F0502020204030204" pitchFamily="34" charset="0"/>
              </a:rPr>
              <a:t> package</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str_match</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strapply</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apply a function over the matched items and return </a:t>
            </a:r>
            <a:r>
              <a:rPr lang="en-US" sz="1400" dirty="0" smtClean="0">
                <a:solidFill>
                  <a:prstClr val="black"/>
                </a:solidFill>
                <a:ea typeface="Calibri" panose="020F0502020204030204" pitchFamily="34" charset="0"/>
                <a:cs typeface="Calibri" panose="020F0502020204030204" pitchFamily="34" charset="0"/>
              </a:rPr>
              <a:t>them </a:t>
            </a:r>
            <a:r>
              <a:rPr lang="en-US" sz="1400" dirty="0" smtClean="0"/>
              <a:t>as </a:t>
            </a:r>
            <a:r>
              <a:rPr lang="en-US" sz="1400" dirty="0"/>
              <a:t>a </a:t>
            </a:r>
            <a:r>
              <a:rPr lang="en-US" sz="1400" u="sng" dirty="0"/>
              <a:t>list of character vectors </a:t>
            </a:r>
            <a:r>
              <a:rPr lang="en-US" sz="1400" dirty="0">
                <a:solidFill>
                  <a:prstClr val="black"/>
                </a:solidFill>
                <a:ea typeface="Calibri" panose="020F0502020204030204" pitchFamily="34" charset="0"/>
                <a:cs typeface="Calibri" panose="020F0502020204030204" pitchFamily="34" charset="0"/>
              </a:rPr>
              <a:t>	</a:t>
            </a: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requires the </a:t>
            </a:r>
            <a:r>
              <a:rPr lang="en-US" sz="1200" dirty="0" err="1">
                <a:solidFill>
                  <a:prstClr val="black"/>
                </a:solidFill>
                <a:ea typeface="Calibri" panose="020F0502020204030204" pitchFamily="34" charset="0"/>
                <a:cs typeface="Calibri" panose="020F0502020204030204" pitchFamily="34" charset="0"/>
              </a:rPr>
              <a:t>gsubfn</a:t>
            </a:r>
            <a:r>
              <a:rPr lang="en-US" sz="1200" dirty="0">
                <a:solidFill>
                  <a:prstClr val="black"/>
                </a:solidFill>
                <a:ea typeface="Calibri" panose="020F0502020204030204" pitchFamily="34" charset="0"/>
                <a:cs typeface="Calibri" panose="020F0502020204030204" pitchFamily="34" charset="0"/>
              </a:rPr>
              <a:t> package</a:t>
            </a:r>
            <a:endParaRPr lang="en-US" sz="15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 </a:t>
            </a:r>
            <a:r>
              <a:rPr lang="en-US" sz="1200" dirty="0" err="1">
                <a:solidFill>
                  <a:prstClr val="black"/>
                </a:solidFill>
                <a:highlight>
                  <a:srgbClr val="D3D3D3"/>
                </a:highlight>
                <a:ea typeface="Calibri" panose="020F0502020204030204" pitchFamily="34" charset="0"/>
                <a:cs typeface="Calibri" panose="020F0502020204030204" pitchFamily="34" charset="0"/>
              </a:rPr>
              <a:t>strapply</a:t>
            </a:r>
            <a:r>
              <a:rPr lang="en-US" sz="1200" dirty="0">
                <a:solidFill>
                  <a:prstClr val="black"/>
                </a:solidFill>
                <a:highlight>
                  <a:srgbClr val="D3D3D3"/>
                </a:highlight>
                <a:ea typeface="Calibri" panose="020F0502020204030204" pitchFamily="34" charset="0"/>
                <a:cs typeface="Calibri" panose="020F0502020204030204" pitchFamily="34" charset="0"/>
              </a:rPr>
              <a:t>(strings, pattern, function)</a:t>
            </a:r>
          </a:p>
          <a:p>
            <a:pPr marL="457200" lvl="1" indent="0">
              <a:lnSpc>
                <a:spcPct val="107000"/>
              </a:lnSpc>
              <a:spcBef>
                <a:spcPts val="0"/>
              </a:spcBef>
              <a:buNone/>
            </a:pPr>
            <a:endParaRPr lang="en-US" sz="1500" dirty="0" smtClean="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5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400" b="1" dirty="0" err="1">
                <a:solidFill>
                  <a:prstClr val="black"/>
                </a:solidFill>
                <a:ea typeface="Calibri" panose="020F0502020204030204" pitchFamily="34" charset="0"/>
                <a:cs typeface="Calibri" panose="020F0502020204030204" pitchFamily="34" charset="0"/>
              </a:rPr>
              <a:t>gsub</a:t>
            </a:r>
            <a:r>
              <a:rPr lang="en-US" sz="1400" b="1" dirty="0">
                <a:solidFill>
                  <a:prstClr val="black"/>
                </a:solidFill>
                <a:ea typeface="Calibri" panose="020F0502020204030204" pitchFamily="34" charset="0"/>
                <a:cs typeface="Calibri" panose="020F0502020204030204" pitchFamily="34" charset="0"/>
              </a:rPr>
              <a:t>()</a:t>
            </a:r>
            <a:r>
              <a:rPr lang="en-US" sz="1400" dirty="0">
                <a:solidFill>
                  <a:prstClr val="black"/>
                </a:solidFill>
                <a:ea typeface="Calibri" panose="020F0502020204030204" pitchFamily="34" charset="0"/>
                <a:cs typeface="Calibri" panose="020F0502020204030204" pitchFamily="34" charset="0"/>
              </a:rPr>
              <a:t> </a:t>
            </a:r>
            <a:r>
              <a:rPr lang="en-US" sz="1400" dirty="0" smtClean="0">
                <a:solidFill>
                  <a:prstClr val="black"/>
                </a:solidFill>
                <a:ea typeface="Calibri" panose="020F0502020204030204" pitchFamily="34" charset="0"/>
                <a:cs typeface="Calibri" panose="020F0502020204030204" pitchFamily="34" charset="0"/>
              </a:rPr>
              <a:t>will </a:t>
            </a:r>
            <a:r>
              <a:rPr lang="en-US" sz="1400" dirty="0">
                <a:solidFill>
                  <a:prstClr val="black"/>
                </a:solidFill>
                <a:ea typeface="Calibri" panose="020F0502020204030204" pitchFamily="34" charset="0"/>
                <a:cs typeface="Calibri" panose="020F0502020204030204" pitchFamily="34" charset="0"/>
              </a:rPr>
              <a:t>replace the text that matches your </a:t>
            </a:r>
            <a:r>
              <a:rPr lang="en-US" sz="1400" dirty="0" smtClean="0">
                <a:solidFill>
                  <a:prstClr val="black"/>
                </a:solidFill>
                <a:ea typeface="Calibri" panose="020F0502020204030204" pitchFamily="34" charset="0"/>
                <a:cs typeface="Calibri" panose="020F0502020204030204" pitchFamily="34" charset="0"/>
              </a:rPr>
              <a:t>pattern and return your input in the </a:t>
            </a:r>
            <a:r>
              <a:rPr lang="en-US" sz="1400" u="sng" dirty="0" smtClean="0">
                <a:solidFill>
                  <a:prstClr val="black"/>
                </a:solidFill>
                <a:ea typeface="Calibri" panose="020F0502020204030204" pitchFamily="34" charset="0"/>
                <a:cs typeface="Calibri" panose="020F0502020204030204" pitchFamily="34" charset="0"/>
              </a:rPr>
              <a:t>same format it was passed as</a:t>
            </a:r>
            <a:r>
              <a:rPr lang="en-US" sz="1400" dirty="0" smtClean="0">
                <a:solidFill>
                  <a:prstClr val="black"/>
                </a:solidFill>
                <a:ea typeface="Calibri" panose="020F0502020204030204" pitchFamily="34" charset="0"/>
                <a:cs typeface="Calibri" panose="020F0502020204030204" pitchFamily="34" charset="0"/>
              </a:rPr>
              <a:t>.</a:t>
            </a:r>
            <a:endParaRPr lang="en-US" sz="14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This is part of base R</a:t>
            </a:r>
            <a:endParaRPr lang="en-US" sz="13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1200" dirty="0">
                <a:solidFill>
                  <a:prstClr val="black"/>
                </a:solidFill>
                <a:ea typeface="Calibri" panose="020F0502020204030204" pitchFamily="34" charset="0"/>
                <a:cs typeface="Calibri" panose="020F0502020204030204" pitchFamily="34" charset="0"/>
              </a:rPr>
              <a:t>The format is:</a:t>
            </a:r>
            <a:r>
              <a:rPr lang="en-US" sz="1200" dirty="0">
                <a:solidFill>
                  <a:prstClr val="black"/>
                </a:solidFill>
                <a:highlight>
                  <a:srgbClr val="D3D3D3"/>
                </a:highlight>
                <a:ea typeface="Calibri" panose="020F0502020204030204" pitchFamily="34" charset="0"/>
                <a:cs typeface="Calibri" panose="020F0502020204030204" pitchFamily="34" charset="0"/>
              </a:rPr>
              <a:t> </a:t>
            </a:r>
            <a:r>
              <a:rPr lang="en-US" sz="1200" dirty="0" err="1">
                <a:solidFill>
                  <a:prstClr val="black"/>
                </a:solidFill>
                <a:highlight>
                  <a:srgbClr val="D3D3D3"/>
                </a:highlight>
                <a:ea typeface="Calibri" panose="020F0502020204030204" pitchFamily="34" charset="0"/>
                <a:cs typeface="Calibri" panose="020F0502020204030204" pitchFamily="34" charset="0"/>
              </a:rPr>
              <a:t>gsub</a:t>
            </a:r>
            <a:r>
              <a:rPr lang="en-US" sz="1200" dirty="0">
                <a:solidFill>
                  <a:prstClr val="black"/>
                </a:solidFill>
                <a:highlight>
                  <a:srgbClr val="D3D3D3"/>
                </a:highlight>
                <a:ea typeface="Calibri" panose="020F0502020204030204" pitchFamily="34" charset="0"/>
                <a:cs typeface="Calibri" panose="020F0502020204030204" pitchFamily="34" charset="0"/>
              </a:rPr>
              <a:t>(pattern, replacement, strings</a:t>
            </a:r>
            <a:r>
              <a:rPr lang="en-US" sz="1200" dirty="0" smtClean="0">
                <a:solidFill>
                  <a:prstClr val="black"/>
                </a:solidFill>
                <a:highlight>
                  <a:srgbClr val="D3D3D3"/>
                </a:highlight>
                <a:ea typeface="Calibri" panose="020F0502020204030204" pitchFamily="34" charset="0"/>
                <a:cs typeface="Calibri" panose="020F0502020204030204" pitchFamily="34" charset="0"/>
              </a:rPr>
              <a:t>)</a:t>
            </a:r>
            <a:endParaRPr lang="en-US" sz="1200" dirty="0">
              <a:solidFill>
                <a:prstClr val="black"/>
              </a:solidFill>
              <a:highlight>
                <a:srgbClr val="D3D3D3"/>
              </a:highligh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907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6" end="1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7" end="1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21" end="2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22" end="2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23" end="2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24" end="2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27" end="2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8" end="2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9" end="2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32" end="3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33" end="3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34" end="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sample data</a:t>
            </a:r>
            <a:endParaRPr lang="en-US" dirty="0"/>
          </a:p>
        </p:txBody>
      </p:sp>
      <p:sp>
        <p:nvSpPr>
          <p:cNvPr id="3" name="Content Placeholder 2"/>
          <p:cNvSpPr>
            <a:spLocks noGrp="1"/>
          </p:cNvSpPr>
          <p:nvPr>
            <p:ph idx="1"/>
          </p:nvPr>
        </p:nvSpPr>
        <p:spPr/>
        <p:txBody>
          <a:bodyPr/>
          <a:lstStyle/>
          <a:p>
            <a:r>
              <a:rPr lang="en-US" dirty="0" smtClean="0"/>
              <a:t>We have some patient data related to Tick-Borne Disease screening</a:t>
            </a:r>
            <a:endParaRPr lang="en-US" dirty="0"/>
          </a:p>
        </p:txBody>
      </p:sp>
      <p:pic>
        <p:nvPicPr>
          <p:cNvPr id="6" name="Picture 5"/>
          <p:cNvPicPr>
            <a:picLocks noChangeAspect="1"/>
          </p:cNvPicPr>
          <p:nvPr/>
        </p:nvPicPr>
        <p:blipFill>
          <a:blip r:embed="rId2"/>
          <a:stretch>
            <a:fillRect/>
          </a:stretch>
        </p:blipFill>
        <p:spPr>
          <a:xfrm>
            <a:off x="1138520" y="2330136"/>
            <a:ext cx="9172575" cy="1600200"/>
          </a:xfrm>
          <a:prstGeom prst="rect">
            <a:avLst/>
          </a:prstGeom>
        </p:spPr>
      </p:pic>
    </p:spTree>
    <p:extLst>
      <p:ext uri="{BB962C8B-B14F-4D97-AF65-F5344CB8AC3E}">
        <p14:creationId xmlns:p14="http://schemas.microsoft.com/office/powerpoint/2010/main" val="3565857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phone numbers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What do our phone numbers look like?</a:t>
            </a:r>
          </a:p>
          <a:p>
            <a:pPr lvl="1"/>
            <a:r>
              <a:rPr lang="en-US" dirty="0" smtClean="0"/>
              <a:t>Some have leading Country code</a:t>
            </a:r>
          </a:p>
          <a:p>
            <a:pPr lvl="1"/>
            <a:r>
              <a:rPr lang="en-US" dirty="0" smtClean="0"/>
              <a:t>Some have parentheses</a:t>
            </a:r>
          </a:p>
          <a:p>
            <a:pPr lvl="1"/>
            <a:r>
              <a:rPr lang="en-US" dirty="0" smtClean="0"/>
              <a:t>Some have dashes</a:t>
            </a:r>
          </a:p>
          <a:p>
            <a:pPr lvl="1"/>
            <a:r>
              <a:rPr lang="en-US" dirty="0" smtClean="0"/>
              <a:t>Some are missing or NA</a:t>
            </a:r>
          </a:p>
          <a:p>
            <a:pPr marL="457200" lvl="1" indent="0">
              <a:buNone/>
            </a:pPr>
            <a:endParaRPr lang="en-US" dirty="0" smtClean="0"/>
          </a:p>
          <a:p>
            <a:r>
              <a:rPr lang="en-US" dirty="0" smtClean="0"/>
              <a:t>There are many ways to create a cleaner phone number column, but we will look at some uses of </a:t>
            </a:r>
            <a:r>
              <a:rPr lang="en-US" dirty="0" err="1"/>
              <a:t>strapply</a:t>
            </a:r>
            <a:r>
              <a:rPr lang="en-US" dirty="0"/>
              <a:t>() and </a:t>
            </a:r>
            <a:r>
              <a:rPr lang="en-US" dirty="0" err="1"/>
              <a:t>gsub</a:t>
            </a:r>
            <a:r>
              <a:rPr lang="en-US" dirty="0"/>
              <a:t>() </a:t>
            </a:r>
            <a:r>
              <a:rPr lang="en-US" dirty="0" smtClean="0"/>
              <a:t>to do this.</a:t>
            </a:r>
          </a:p>
          <a:p>
            <a:r>
              <a:rPr lang="en-US" dirty="0" smtClean="0"/>
              <a:t>Things to learn:</a:t>
            </a:r>
          </a:p>
          <a:p>
            <a:pPr lvl="1"/>
            <a:r>
              <a:rPr lang="en-US" dirty="0" err="1" smtClean="0"/>
              <a:t>strapply</a:t>
            </a:r>
            <a:r>
              <a:rPr lang="en-US" dirty="0" smtClean="0"/>
              <a:t>() without specifying a function</a:t>
            </a:r>
          </a:p>
          <a:p>
            <a:pPr lvl="1"/>
            <a:r>
              <a:rPr lang="en-US" dirty="0" err="1" smtClean="0"/>
              <a:t>strapply</a:t>
            </a:r>
            <a:r>
              <a:rPr lang="en-US" dirty="0" smtClean="0"/>
              <a:t>() with specifying a function</a:t>
            </a:r>
          </a:p>
          <a:p>
            <a:pPr lvl="1"/>
            <a:r>
              <a:rPr lang="en-US" dirty="0" err="1" smtClean="0"/>
              <a:t>strapply</a:t>
            </a:r>
            <a:r>
              <a:rPr lang="en-US" dirty="0" smtClean="0"/>
              <a:t>() control of the output format</a:t>
            </a:r>
          </a:p>
          <a:p>
            <a:pPr lvl="1"/>
            <a:r>
              <a:rPr lang="en-US" dirty="0" err="1" smtClean="0"/>
              <a:t>gsub</a:t>
            </a:r>
            <a:r>
              <a:rPr lang="en-US" dirty="0" smtClean="0"/>
              <a:t>() to replace text</a:t>
            </a:r>
          </a:p>
          <a:p>
            <a:pPr lvl="1"/>
            <a:endParaRPr lang="en-US" dirty="0" smtClean="0"/>
          </a:p>
          <a:p>
            <a:pPr marL="0" indent="0">
              <a:buNone/>
            </a:pPr>
            <a:r>
              <a:rPr lang="en-US" dirty="0" err="1" smtClean="0"/>
              <a:t>strapply</a:t>
            </a:r>
            <a:r>
              <a:rPr lang="en-US" dirty="0"/>
              <a:t>():  </a:t>
            </a:r>
            <a:endParaRPr lang="en-US" dirty="0" smtClean="0"/>
          </a:p>
          <a:p>
            <a:pPr marL="0" indent="0">
              <a:buNone/>
            </a:pPr>
            <a:r>
              <a:rPr lang="en-US" dirty="0" smtClean="0">
                <a:hlinkClick r:id="rId2"/>
              </a:rPr>
              <a:t>https</a:t>
            </a:r>
            <a:r>
              <a:rPr lang="en-US" dirty="0">
                <a:hlinkClick r:id="rId2"/>
              </a:rPr>
              <a:t>://</a:t>
            </a:r>
            <a:r>
              <a:rPr lang="en-US" dirty="0" smtClean="0">
                <a:hlinkClick r:id="rId2"/>
              </a:rPr>
              <a:t>cran.r-project.org/web/packages/gsubfn/gsubfn.pdf</a:t>
            </a:r>
            <a:endParaRPr lang="en-US" dirty="0" smtClean="0"/>
          </a:p>
          <a:p>
            <a:pPr marL="0" indent="0">
              <a:buNone/>
            </a:pPr>
            <a:r>
              <a:rPr lang="en-US" dirty="0" smtClean="0">
                <a:hlinkClick r:id="rId3"/>
              </a:rPr>
              <a:t>https</a:t>
            </a:r>
            <a:r>
              <a:rPr lang="en-US" dirty="0">
                <a:hlinkClick r:id="rId3"/>
              </a:rPr>
              <a:t>://</a:t>
            </a:r>
            <a:r>
              <a:rPr lang="en-US" dirty="0" smtClean="0">
                <a:hlinkClick r:id="rId3"/>
              </a:rPr>
              <a:t>www.rdocumentation.org/packages/gsubfn/versions/0.7/topics/strapply</a:t>
            </a:r>
            <a:r>
              <a:rPr lang="en-US" dirty="0" smtClean="0"/>
              <a:t> </a:t>
            </a:r>
          </a:p>
          <a:p>
            <a:pPr marL="0" indent="0">
              <a:buNone/>
            </a:pPr>
            <a:r>
              <a:rPr lang="en-US" dirty="0" err="1" smtClean="0"/>
              <a:t>gsub</a:t>
            </a:r>
            <a:r>
              <a:rPr lang="en-US" dirty="0" smtClean="0"/>
              <a:t>(): </a:t>
            </a:r>
          </a:p>
          <a:p>
            <a:pPr marL="0" indent="0">
              <a:buNone/>
            </a:pPr>
            <a:r>
              <a:rPr lang="en-US" dirty="0">
                <a:hlinkClick r:id="rId4"/>
              </a:rPr>
              <a:t>https://</a:t>
            </a:r>
            <a:r>
              <a:rPr lang="en-US" dirty="0" smtClean="0">
                <a:hlinkClick r:id="rId4"/>
              </a:rPr>
              <a:t>www.rdocumentation.org/packages/base/versions/3.6.2/topics/grep</a:t>
            </a:r>
            <a:r>
              <a:rPr lang="en-US" dirty="0" smtClean="0"/>
              <a:t> </a:t>
            </a:r>
          </a:p>
        </p:txBody>
      </p:sp>
      <p:pic>
        <p:nvPicPr>
          <p:cNvPr id="4" name="Picture 3"/>
          <p:cNvPicPr>
            <a:picLocks noChangeAspect="1"/>
          </p:cNvPicPr>
          <p:nvPr/>
        </p:nvPicPr>
        <p:blipFill rotWithShape="1">
          <a:blip r:embed="rId5"/>
          <a:srcRect l="12147" r="67453"/>
          <a:stretch/>
        </p:blipFill>
        <p:spPr>
          <a:xfrm>
            <a:off x="5104646" y="1503524"/>
            <a:ext cx="1186003" cy="1344686"/>
          </a:xfrm>
          <a:prstGeom prst="rect">
            <a:avLst/>
          </a:prstGeom>
        </p:spPr>
      </p:pic>
    </p:spTree>
    <p:extLst>
      <p:ext uri="{BB962C8B-B14F-4D97-AF65-F5344CB8AC3E}">
        <p14:creationId xmlns:p14="http://schemas.microsoft.com/office/powerpoint/2010/main" val="28350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p:txBody>
          <a:bodyPr>
            <a:normAutofit/>
          </a:bodyPr>
          <a:lstStyle/>
          <a:p>
            <a:r>
              <a:rPr lang="en-US" dirty="0" smtClean="0"/>
              <a:t>The patterns we will use for this section:</a:t>
            </a:r>
          </a:p>
          <a:p>
            <a:pPr lvl="1"/>
            <a:r>
              <a:rPr lang="en-US" dirty="0"/>
              <a:t>"</a:t>
            </a:r>
            <a:r>
              <a:rPr lang="en-US" b="1" dirty="0">
                <a:solidFill>
                  <a:srgbClr val="CC9900"/>
                </a:solidFill>
              </a:rPr>
              <a:t>^</a:t>
            </a:r>
            <a:r>
              <a:rPr lang="en-US" dirty="0"/>
              <a:t>(</a:t>
            </a:r>
            <a:r>
              <a:rPr lang="en-US" dirty="0">
                <a:solidFill>
                  <a:srgbClr val="00B0F0"/>
                </a:solidFill>
              </a:rPr>
              <a:t>\\d</a:t>
            </a:r>
            <a:r>
              <a:rPr lang="en-US" dirty="0" smtClean="0">
                <a:solidFill>
                  <a:schemeClr val="accent2"/>
                </a:solidFill>
              </a:rPr>
              <a:t>\\D</a:t>
            </a:r>
            <a:r>
              <a:rPr lang="en-US" dirty="0" smtClean="0">
                <a:solidFill>
                  <a:schemeClr val="accent6"/>
                </a:solidFill>
              </a:rPr>
              <a:t>{1,2}</a:t>
            </a:r>
            <a:r>
              <a:rPr lang="en-US" dirty="0" smtClean="0"/>
              <a:t>)</a:t>
            </a:r>
            <a:r>
              <a:rPr lang="en-US" dirty="0" smtClean="0">
                <a:solidFill>
                  <a:srgbClr val="FF66FF"/>
                </a:solidFill>
              </a:rPr>
              <a:t>?</a:t>
            </a:r>
            <a:r>
              <a:rPr lang="en-US" dirty="0" smtClean="0"/>
              <a:t>(</a:t>
            </a:r>
            <a:r>
              <a:rPr lang="en-US" b="1" dirty="0" smtClean="0">
                <a:solidFill>
                  <a:srgbClr val="C00000"/>
                </a:solidFill>
              </a:rPr>
              <a:t>.</a:t>
            </a:r>
            <a:r>
              <a:rPr lang="en-US" dirty="0" smtClean="0">
                <a:solidFill>
                  <a:srgbClr val="FF66FF"/>
                </a:solidFill>
              </a:rPr>
              <a:t>?</a:t>
            </a:r>
            <a:r>
              <a:rPr lang="en-US" dirty="0" smtClean="0">
                <a:solidFill>
                  <a:srgbClr val="00B0F0"/>
                </a:solidFill>
              </a:rPr>
              <a:t>\\d</a:t>
            </a:r>
            <a:r>
              <a:rPr lang="en-US" dirty="0" smtClean="0">
                <a:solidFill>
                  <a:schemeClr val="accent6"/>
                </a:solidFill>
              </a:rPr>
              <a:t>{3}</a:t>
            </a:r>
            <a:r>
              <a:rPr lang="en-US" dirty="0" smtClean="0"/>
              <a:t>)</a:t>
            </a:r>
            <a:r>
              <a:rPr lang="en-US" dirty="0" smtClean="0">
                <a:solidFill>
                  <a:schemeClr val="accent2"/>
                </a:solidFill>
              </a:rPr>
              <a:t>\\D</a:t>
            </a:r>
            <a:r>
              <a:rPr lang="en-US" dirty="0" smtClean="0">
                <a:solidFill>
                  <a:schemeClr val="accent6"/>
                </a:solidFill>
              </a:rPr>
              <a:t>{1,2}</a:t>
            </a:r>
            <a:r>
              <a:rPr lang="en-US" dirty="0" smtClean="0"/>
              <a:t>(</a:t>
            </a:r>
            <a:r>
              <a:rPr lang="en-US" dirty="0" smtClean="0">
                <a:solidFill>
                  <a:srgbClr val="00B0F0"/>
                </a:solidFill>
              </a:rPr>
              <a:t>\\d</a:t>
            </a:r>
            <a:r>
              <a:rPr lang="en-US" dirty="0" smtClean="0">
                <a:solidFill>
                  <a:schemeClr val="accent6"/>
                </a:solidFill>
              </a:rPr>
              <a:t>{3}</a:t>
            </a:r>
            <a:r>
              <a:rPr lang="en-US" dirty="0" smtClean="0"/>
              <a:t>)</a:t>
            </a:r>
            <a:r>
              <a:rPr lang="en-US" dirty="0" smtClean="0">
                <a:solidFill>
                  <a:schemeClr val="accent2"/>
                </a:solidFill>
              </a:rPr>
              <a:t>\\D</a:t>
            </a:r>
            <a:r>
              <a:rPr lang="en-US" dirty="0" smtClean="0"/>
              <a:t>(</a:t>
            </a:r>
            <a:r>
              <a:rPr lang="en-US" dirty="0">
                <a:solidFill>
                  <a:srgbClr val="00B0F0"/>
                </a:solidFill>
              </a:rPr>
              <a:t>\\</a:t>
            </a:r>
            <a:r>
              <a:rPr lang="en-US" dirty="0" smtClean="0">
                <a:solidFill>
                  <a:srgbClr val="00B0F0"/>
                </a:solidFill>
              </a:rPr>
              <a:t>d</a:t>
            </a:r>
            <a:r>
              <a:rPr lang="en-US" dirty="0" smtClean="0">
                <a:solidFill>
                  <a:schemeClr val="accent6"/>
                </a:solidFill>
              </a:rPr>
              <a:t>{4}</a:t>
            </a:r>
            <a:r>
              <a:rPr lang="en-US" dirty="0" smtClean="0"/>
              <a:t>)“</a:t>
            </a:r>
          </a:p>
          <a:p>
            <a:pPr lvl="2"/>
            <a:r>
              <a:rPr lang="en-US" b="1" dirty="0" smtClean="0">
                <a:solidFill>
                  <a:srgbClr val="CC9900"/>
                </a:solidFill>
              </a:rPr>
              <a:t>^ </a:t>
            </a:r>
            <a:r>
              <a:rPr lang="en-US" dirty="0" smtClean="0"/>
              <a:t>anchors the beginning of the pattern. Nothing can come before our pattern in any string that matches. </a:t>
            </a:r>
          </a:p>
          <a:p>
            <a:pPr lvl="2"/>
            <a:r>
              <a:rPr lang="en-US" dirty="0">
                <a:solidFill>
                  <a:srgbClr val="00B0F0"/>
                </a:solidFill>
              </a:rPr>
              <a:t>\\</a:t>
            </a:r>
            <a:r>
              <a:rPr lang="en-US" dirty="0" smtClean="0">
                <a:solidFill>
                  <a:srgbClr val="00B0F0"/>
                </a:solidFill>
              </a:rPr>
              <a:t>d </a:t>
            </a:r>
            <a:r>
              <a:rPr lang="en-US" dirty="0" smtClean="0"/>
              <a:t>stands for a digit (0-9)</a:t>
            </a:r>
          </a:p>
          <a:p>
            <a:pPr lvl="2"/>
            <a:r>
              <a:rPr lang="en-US" dirty="0">
                <a:solidFill>
                  <a:schemeClr val="accent2"/>
                </a:solidFill>
              </a:rPr>
              <a:t>\\</a:t>
            </a:r>
            <a:r>
              <a:rPr lang="en-US" dirty="0" smtClean="0">
                <a:solidFill>
                  <a:schemeClr val="accent2"/>
                </a:solidFill>
              </a:rPr>
              <a:t>D </a:t>
            </a:r>
            <a:r>
              <a:rPr lang="en-US" dirty="0" smtClean="0"/>
              <a:t>stands for NON-digit (not 0-9)</a:t>
            </a:r>
          </a:p>
          <a:p>
            <a:pPr lvl="2"/>
            <a:r>
              <a:rPr lang="en-US" dirty="0">
                <a:solidFill>
                  <a:schemeClr val="accent6"/>
                </a:solidFill>
              </a:rPr>
              <a:t>{</a:t>
            </a:r>
            <a:r>
              <a:rPr lang="en-US" dirty="0" smtClean="0">
                <a:solidFill>
                  <a:schemeClr val="accent6"/>
                </a:solidFill>
              </a:rPr>
              <a:t>1,2} </a:t>
            </a:r>
            <a:r>
              <a:rPr lang="en-US" dirty="0" smtClean="0"/>
              <a:t>indicates the number of times the previous thing or group can occur</a:t>
            </a:r>
          </a:p>
          <a:p>
            <a:pPr lvl="2"/>
            <a:r>
              <a:rPr lang="en-US" dirty="0" smtClean="0">
                <a:solidFill>
                  <a:srgbClr val="FF66FF"/>
                </a:solidFill>
              </a:rPr>
              <a:t>? </a:t>
            </a:r>
            <a:r>
              <a:rPr lang="en-US" dirty="0" smtClean="0"/>
              <a:t>says “maybe present”</a:t>
            </a:r>
          </a:p>
          <a:p>
            <a:pPr lvl="2"/>
            <a:r>
              <a:rPr lang="en-US" b="1" dirty="0" smtClean="0">
                <a:solidFill>
                  <a:srgbClr val="C00000"/>
                </a:solidFill>
              </a:rPr>
              <a:t>.</a:t>
            </a:r>
            <a:r>
              <a:rPr lang="en-US" dirty="0" smtClean="0">
                <a:solidFill>
                  <a:srgbClr val="C00000"/>
                </a:solidFill>
              </a:rPr>
              <a:t> </a:t>
            </a:r>
            <a:r>
              <a:rPr lang="en-US" dirty="0" smtClean="0"/>
              <a:t>stands for any character except newline</a:t>
            </a:r>
          </a:p>
          <a:p>
            <a:pPr lvl="2"/>
            <a:r>
              <a:rPr lang="en-US" dirty="0" smtClean="0"/>
              <a:t>() parentheses create capture groups – in this case one for each section of the phone number</a:t>
            </a:r>
          </a:p>
          <a:p>
            <a:pPr lvl="3"/>
            <a:r>
              <a:rPr lang="en-US" dirty="0" smtClean="0"/>
              <a:t>(country code) – (area code) – (prefix) – (line number</a:t>
            </a:r>
            <a:r>
              <a:rPr lang="en-US" dirty="0" smtClean="0"/>
              <a:t>)</a:t>
            </a:r>
          </a:p>
          <a:p>
            <a:pPr lvl="3"/>
            <a:r>
              <a:rPr lang="en-US" dirty="0" smtClean="0"/>
              <a:t>Notice that the first \\D{1,2} is contained </a:t>
            </a:r>
            <a:r>
              <a:rPr lang="en-US" i="1" dirty="0" smtClean="0"/>
              <a:t>within</a:t>
            </a:r>
            <a:r>
              <a:rPr lang="en-US" dirty="0" smtClean="0"/>
              <a:t> the parentheses, and the others are </a:t>
            </a:r>
            <a:r>
              <a:rPr lang="en-US" i="1" dirty="0" smtClean="0"/>
              <a:t>between</a:t>
            </a:r>
            <a:r>
              <a:rPr lang="en-US" dirty="0" smtClean="0"/>
              <a:t>. Why?</a:t>
            </a:r>
          </a:p>
          <a:p>
            <a:pPr lvl="4"/>
            <a:r>
              <a:rPr lang="en-US" dirty="0" smtClean="0"/>
              <a:t>The entire first part of the pattern up until the area code needs to be optional</a:t>
            </a:r>
            <a:endParaRPr lang="en-US" dirty="0" smtClean="0"/>
          </a:p>
          <a:p>
            <a:pPr lvl="1"/>
            <a:r>
              <a:rPr lang="en-US" dirty="0" smtClean="0"/>
              <a:t>“</a:t>
            </a:r>
            <a:r>
              <a:rPr lang="en-US" dirty="0">
                <a:solidFill>
                  <a:schemeClr val="accent2"/>
                </a:solidFill>
              </a:rPr>
              <a:t>\\</a:t>
            </a:r>
            <a:r>
              <a:rPr lang="en-US" dirty="0" smtClean="0">
                <a:solidFill>
                  <a:schemeClr val="accent2"/>
                </a:solidFill>
              </a:rPr>
              <a:t>D</a:t>
            </a:r>
            <a:r>
              <a:rPr lang="en-US" dirty="0" smtClean="0"/>
              <a:t>”</a:t>
            </a:r>
          </a:p>
          <a:p>
            <a:pPr lvl="2"/>
            <a:r>
              <a:rPr lang="en-US" dirty="0" smtClean="0"/>
              <a:t>one NON-digit</a:t>
            </a:r>
          </a:p>
          <a:p>
            <a:pPr marL="914400" lvl="2" indent="0">
              <a:buNone/>
            </a:pPr>
            <a:endParaRPr lang="en-US" dirty="0" smtClean="0"/>
          </a:p>
          <a:p>
            <a:pPr lvl="1"/>
            <a:r>
              <a:rPr lang="en-US" dirty="0" smtClean="0"/>
              <a:t>“</a:t>
            </a:r>
            <a:r>
              <a:rPr lang="en-US" dirty="0">
                <a:solidFill>
                  <a:srgbClr val="00B0F0"/>
                </a:solidFill>
              </a:rPr>
              <a:t>\\d</a:t>
            </a:r>
            <a:r>
              <a:rPr lang="en-US" b="1" dirty="0" smtClean="0">
                <a:solidFill>
                  <a:srgbClr val="C00000"/>
                </a:solidFill>
              </a:rPr>
              <a:t>.</a:t>
            </a:r>
            <a:r>
              <a:rPr lang="en-US" dirty="0" smtClean="0">
                <a:solidFill>
                  <a:srgbClr val="FF66FF"/>
                </a:solidFill>
              </a:rPr>
              <a:t>+</a:t>
            </a:r>
            <a:r>
              <a:rPr lang="en-US" dirty="0" smtClean="0"/>
              <a:t>”</a:t>
            </a:r>
          </a:p>
          <a:p>
            <a:pPr lvl="2"/>
            <a:r>
              <a:rPr lang="en-US" dirty="0" smtClean="0"/>
              <a:t>a digit, followed by any character except newline at least one time </a:t>
            </a:r>
          </a:p>
          <a:p>
            <a:pPr lvl="2"/>
            <a:r>
              <a:rPr lang="en-US" b="1" dirty="0" smtClean="0">
                <a:solidFill>
                  <a:srgbClr val="FF66FF"/>
                </a:solidFill>
              </a:rPr>
              <a:t>+ </a:t>
            </a:r>
            <a:r>
              <a:rPr lang="en-US" dirty="0" smtClean="0"/>
              <a:t>says “at least once”</a:t>
            </a:r>
            <a:endParaRPr lang="en-US" dirty="0"/>
          </a:p>
          <a:p>
            <a:pPr lvl="2"/>
            <a:endParaRPr lang="en-US" b="1" dirty="0"/>
          </a:p>
        </p:txBody>
      </p:sp>
    </p:spTree>
    <p:extLst>
      <p:ext uri="{BB962C8B-B14F-4D97-AF65-F5344CB8AC3E}">
        <p14:creationId xmlns:p14="http://schemas.microsoft.com/office/powerpoint/2010/main" val="1349253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a:xfrm>
            <a:off x="838200" y="1463782"/>
            <a:ext cx="10515600" cy="4009910"/>
          </a:xfrm>
        </p:spPr>
        <p:txBody>
          <a:bodyPr>
            <a:normAutofit fontScale="77500" lnSpcReduction="20000"/>
          </a:bodyPr>
          <a:lstStyle/>
          <a:p>
            <a:r>
              <a:rPr lang="en-US" dirty="0" smtClean="0"/>
              <a:t>Grab our phone numbers to work with them separately in their own </a:t>
            </a:r>
            <a:r>
              <a:rPr lang="en-US" dirty="0" err="1" smtClean="0"/>
              <a:t>tibble</a:t>
            </a:r>
            <a:r>
              <a:rPr lang="en-US" dirty="0" smtClean="0"/>
              <a:t>:</a:t>
            </a:r>
          </a:p>
          <a:p>
            <a:endParaRPr lang="en-US" dirty="0" smtClean="0"/>
          </a:p>
          <a:p>
            <a:endParaRPr lang="en-US" dirty="0"/>
          </a:p>
          <a:p>
            <a:r>
              <a:rPr lang="en-US" dirty="0" smtClean="0"/>
              <a:t>Set up our 1</a:t>
            </a:r>
            <a:r>
              <a:rPr lang="en-US" baseline="30000" dirty="0" smtClean="0"/>
              <a:t>st</a:t>
            </a:r>
            <a:r>
              <a:rPr lang="en-US" dirty="0" smtClean="0"/>
              <a:t> pattern and use </a:t>
            </a:r>
            <a:r>
              <a:rPr lang="en-US" dirty="0" err="1" smtClean="0"/>
              <a:t>strapply</a:t>
            </a:r>
            <a:r>
              <a:rPr lang="en-US" dirty="0" smtClean="0"/>
              <a:t>() to capture the </a:t>
            </a:r>
            <a:r>
              <a:rPr lang="en-US" dirty="0" smtClean="0"/>
              <a:t>groups and make a new column</a:t>
            </a:r>
          </a:p>
          <a:p>
            <a:endParaRPr lang="en-US" dirty="0"/>
          </a:p>
          <a:p>
            <a:endParaRPr lang="en-US" dirty="0" smtClean="0"/>
          </a:p>
          <a:p>
            <a:pPr marL="0" indent="0">
              <a:buNone/>
            </a:pPr>
            <a:endParaRPr lang="en-US" dirty="0" smtClean="0"/>
          </a:p>
          <a:p>
            <a:pPr lvl="1"/>
            <a:r>
              <a:rPr lang="en-US" dirty="0" smtClean="0"/>
              <a:t>Each </a:t>
            </a:r>
            <a:r>
              <a:rPr lang="en-US" dirty="0" smtClean="0"/>
              <a:t>row now contains a character vector of the 4 </a:t>
            </a:r>
            <a:r>
              <a:rPr lang="en-US" dirty="0" smtClean="0"/>
              <a:t>groups </a:t>
            </a:r>
            <a:r>
              <a:rPr lang="en-US" dirty="0" smtClean="0">
                <a:sym typeface="Wingdings" panose="05000000000000000000" pitchFamily="2" charset="2"/>
              </a:rPr>
              <a:t></a:t>
            </a:r>
            <a:endParaRPr lang="en-US" dirty="0" smtClean="0"/>
          </a:p>
          <a:p>
            <a:pPr lvl="1"/>
            <a:r>
              <a:rPr lang="en-US" dirty="0"/>
              <a:t> </a:t>
            </a:r>
            <a:r>
              <a:rPr lang="en-US" u="sng" dirty="0"/>
              <a:t>Note the optional 1st group </a:t>
            </a:r>
            <a:r>
              <a:rPr lang="en-US" dirty="0"/>
              <a:t>- which accounts for </a:t>
            </a:r>
            <a:r>
              <a:rPr lang="en-US" dirty="0" smtClean="0"/>
              <a:t>possible</a:t>
            </a:r>
          </a:p>
          <a:p>
            <a:pPr marL="457200" lvl="1" indent="0">
              <a:buNone/>
            </a:pPr>
            <a:r>
              <a:rPr lang="en-US" dirty="0" smtClean="0"/>
              <a:t>     leading </a:t>
            </a:r>
            <a:r>
              <a:rPr lang="en-US" dirty="0"/>
              <a:t>country code text</a:t>
            </a:r>
          </a:p>
          <a:p>
            <a:pPr lvl="1"/>
            <a:r>
              <a:rPr lang="en-US" dirty="0"/>
              <a:t> Result is a list of character vectors, each one split </a:t>
            </a:r>
            <a:r>
              <a:rPr lang="en-US" dirty="0" smtClean="0"/>
              <a:t>phone </a:t>
            </a:r>
            <a:r>
              <a:rPr lang="en-US" dirty="0"/>
              <a:t>number</a:t>
            </a:r>
          </a:p>
          <a:p>
            <a:pPr lvl="1"/>
            <a:r>
              <a:rPr lang="en-US" dirty="0"/>
              <a:t> The </a:t>
            </a:r>
            <a:r>
              <a:rPr lang="en-US" u="sng" dirty="0"/>
              <a:t>returned items are only what matched inside our capture groups</a:t>
            </a:r>
            <a:r>
              <a:rPr lang="en-US" dirty="0"/>
              <a:t>!</a:t>
            </a:r>
          </a:p>
          <a:p>
            <a:pPr lvl="2"/>
            <a:r>
              <a:rPr lang="en-US" dirty="0"/>
              <a:t>anything matched to the pattern in between the groups is not </a:t>
            </a:r>
            <a:r>
              <a:rPr lang="en-US" dirty="0" smtClean="0"/>
              <a:t>returned (space, dash, </a:t>
            </a:r>
            <a:r>
              <a:rPr lang="en-US" dirty="0" err="1" smtClean="0"/>
              <a:t>etc</a:t>
            </a:r>
            <a:r>
              <a:rPr lang="en-US" dirty="0" smtClean="0"/>
              <a:t>) </a:t>
            </a:r>
          </a:p>
          <a:p>
            <a:pPr lvl="2"/>
            <a:r>
              <a:rPr lang="en-US" dirty="0" smtClean="0"/>
              <a:t>You </a:t>
            </a:r>
            <a:r>
              <a:rPr lang="en-US" dirty="0"/>
              <a:t>will see other punctuation with the country code group </a:t>
            </a:r>
            <a:r>
              <a:rPr lang="en-US" dirty="0" smtClean="0"/>
              <a:t>– remember </a:t>
            </a:r>
            <a:r>
              <a:rPr lang="en-US" dirty="0"/>
              <a:t>how we included it all inside the </a:t>
            </a:r>
            <a:r>
              <a:rPr lang="en-US" dirty="0" smtClean="0"/>
              <a:t>1</a:t>
            </a:r>
            <a:r>
              <a:rPr lang="en-US" baseline="30000" dirty="0" smtClean="0"/>
              <a:t>st</a:t>
            </a:r>
            <a:r>
              <a:rPr lang="en-US" dirty="0" smtClean="0"/>
              <a:t> capture group?)</a:t>
            </a:r>
            <a:endParaRPr lang="en-US" dirty="0"/>
          </a:p>
          <a:p>
            <a:pPr lvl="1"/>
            <a:r>
              <a:rPr lang="en-US" dirty="0"/>
              <a:t> Use the c option to </a:t>
            </a:r>
            <a:r>
              <a:rPr lang="en-US" dirty="0" err="1"/>
              <a:t>concatentate</a:t>
            </a:r>
            <a:r>
              <a:rPr lang="en-US" dirty="0"/>
              <a:t> the result into one vector </a:t>
            </a:r>
            <a:r>
              <a:rPr lang="en-US" dirty="0" smtClean="0"/>
              <a:t>for each input value, and </a:t>
            </a:r>
            <a:r>
              <a:rPr lang="en-US" dirty="0"/>
              <a:t>include all captured groups in one </a:t>
            </a:r>
            <a:r>
              <a:rPr lang="en-US" dirty="0" smtClean="0"/>
              <a:t>variable</a:t>
            </a:r>
          </a:p>
          <a:p>
            <a:pPr marL="457200" lvl="1" indent="0">
              <a:buNone/>
            </a:pPr>
            <a:endParaRPr lang="en-US" dirty="0"/>
          </a:p>
          <a:p>
            <a:pPr lvl="1"/>
            <a:r>
              <a:rPr lang="en-US" dirty="0" smtClean="0"/>
              <a:t>The same code when not made into a column returns a </a:t>
            </a:r>
            <a:r>
              <a:rPr lang="en-US" dirty="0" smtClean="0"/>
              <a:t>list of character </a:t>
            </a:r>
            <a:r>
              <a:rPr lang="en-US" dirty="0" smtClean="0"/>
              <a:t>vectors </a:t>
            </a:r>
            <a:r>
              <a:rPr lang="en-US" dirty="0" smtClean="0">
                <a:sym typeface="Wingdings" panose="05000000000000000000" pitchFamily="2" charset="2"/>
              </a:rPr>
              <a:t></a:t>
            </a:r>
            <a:endParaRPr lang="en-US" dirty="0"/>
          </a:p>
          <a:p>
            <a:pPr lvl="2"/>
            <a:r>
              <a:rPr lang="en-US" dirty="0" smtClean="0"/>
              <a:t>This </a:t>
            </a:r>
            <a:r>
              <a:rPr lang="en-US" dirty="0" smtClean="0"/>
              <a:t>list is the same length </a:t>
            </a:r>
            <a:r>
              <a:rPr lang="en-US" dirty="0" smtClean="0"/>
              <a:t>as the </a:t>
            </a:r>
            <a:r>
              <a:rPr lang="en-US" dirty="0" smtClean="0"/>
              <a:t>input data.</a:t>
            </a:r>
          </a:p>
          <a:p>
            <a:pPr marL="457200" lvl="1"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10911037"/>
              </p:ext>
            </p:extLst>
          </p:nvPr>
        </p:nvGraphicFramePr>
        <p:xfrm>
          <a:off x="838190" y="1665415"/>
          <a:ext cx="4167163" cy="406102"/>
        </p:xfrm>
        <a:graphic>
          <a:graphicData uri="http://schemas.openxmlformats.org/presentationml/2006/ole">
            <mc:AlternateContent xmlns:mc="http://schemas.openxmlformats.org/markup-compatibility/2006">
              <mc:Choice xmlns:v="urn:schemas-microsoft-com:vml" Requires="v">
                <p:oleObj spid="_x0000_s1100" name="Document" r:id="rId3" imgW="3335411" imgH="278690" progId="Word.Document.12">
                  <p:embed/>
                </p:oleObj>
              </mc:Choice>
              <mc:Fallback>
                <p:oleObj name="Document" r:id="rId3" imgW="3335411" imgH="278690" progId="Word.Document.12">
                  <p:embed/>
                  <p:pic>
                    <p:nvPicPr>
                      <p:cNvPr id="0" name=""/>
                      <p:cNvPicPr/>
                      <p:nvPr/>
                    </p:nvPicPr>
                    <p:blipFill>
                      <a:blip r:embed="rId4"/>
                      <a:stretch>
                        <a:fillRect/>
                      </a:stretch>
                    </p:blipFill>
                    <p:spPr>
                      <a:xfrm>
                        <a:off x="838190" y="1665415"/>
                        <a:ext cx="4167163" cy="40610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18324485"/>
              </p:ext>
            </p:extLst>
          </p:nvPr>
        </p:nvGraphicFramePr>
        <p:xfrm>
          <a:off x="838190" y="2536050"/>
          <a:ext cx="6428747" cy="673998"/>
        </p:xfrm>
        <a:graphic>
          <a:graphicData uri="http://schemas.openxmlformats.org/presentationml/2006/ole">
            <mc:AlternateContent xmlns:mc="http://schemas.openxmlformats.org/markup-compatibility/2006">
              <mc:Choice xmlns:v="urn:schemas-microsoft-com:vml" Requires="v">
                <p:oleObj spid="_x0000_s1101" name="Document" r:id="rId5" imgW="5035712" imgH="557019" progId="Word.Document.12">
                  <p:embed/>
                </p:oleObj>
              </mc:Choice>
              <mc:Fallback>
                <p:oleObj name="Document" r:id="rId5" imgW="5035712" imgH="557019" progId="Word.Document.12">
                  <p:embed/>
                  <p:pic>
                    <p:nvPicPr>
                      <p:cNvPr id="0" name=""/>
                      <p:cNvPicPr/>
                      <p:nvPr/>
                    </p:nvPicPr>
                    <p:blipFill>
                      <a:blip r:embed="rId6"/>
                      <a:stretch>
                        <a:fillRect/>
                      </a:stretch>
                    </p:blipFill>
                    <p:spPr>
                      <a:xfrm>
                        <a:off x="838190" y="2536050"/>
                        <a:ext cx="6428747" cy="673998"/>
                      </a:xfrm>
                      <a:prstGeom prst="rect">
                        <a:avLst/>
                      </a:prstGeom>
                    </p:spPr>
                  </p:pic>
                </p:oleObj>
              </mc:Fallback>
            </mc:AlternateContent>
          </a:graphicData>
        </a:graphic>
      </p:graphicFrame>
      <p:pic>
        <p:nvPicPr>
          <p:cNvPr id="8" name="Picture 7"/>
          <p:cNvPicPr>
            <a:picLocks noChangeAspect="1"/>
          </p:cNvPicPr>
          <p:nvPr/>
        </p:nvPicPr>
        <p:blipFill>
          <a:blip r:embed="rId7"/>
          <a:stretch>
            <a:fillRect/>
          </a:stretch>
        </p:blipFill>
        <p:spPr>
          <a:xfrm>
            <a:off x="9754477" y="132677"/>
            <a:ext cx="1663747" cy="2170105"/>
          </a:xfrm>
          <a:prstGeom prst="rect">
            <a:avLst/>
          </a:prstGeom>
        </p:spPr>
      </p:pic>
      <p:pic>
        <p:nvPicPr>
          <p:cNvPr id="9" name="Picture 8"/>
          <p:cNvPicPr>
            <a:picLocks noChangeAspect="1"/>
          </p:cNvPicPr>
          <p:nvPr/>
        </p:nvPicPr>
        <p:blipFill>
          <a:blip r:embed="rId8"/>
          <a:stretch>
            <a:fillRect/>
          </a:stretch>
        </p:blipFill>
        <p:spPr>
          <a:xfrm>
            <a:off x="6926458" y="2536050"/>
            <a:ext cx="2477449" cy="1670190"/>
          </a:xfrm>
          <a:prstGeom prst="rect">
            <a:avLst/>
          </a:prstGeom>
        </p:spPr>
      </p:pic>
      <p:pic>
        <p:nvPicPr>
          <p:cNvPr id="10" name="Picture 9"/>
          <p:cNvPicPr>
            <a:picLocks noChangeAspect="1"/>
          </p:cNvPicPr>
          <p:nvPr/>
        </p:nvPicPr>
        <p:blipFill>
          <a:blip r:embed="rId9"/>
          <a:stretch>
            <a:fillRect/>
          </a:stretch>
        </p:blipFill>
        <p:spPr>
          <a:xfrm>
            <a:off x="7774013" y="4821070"/>
            <a:ext cx="1691631" cy="1953803"/>
          </a:xfrm>
          <a:prstGeom prst="rect">
            <a:avLst/>
          </a:prstGeom>
        </p:spPr>
      </p:pic>
    </p:spTree>
    <p:extLst>
      <p:ext uri="{BB962C8B-B14F-4D97-AF65-F5344CB8AC3E}">
        <p14:creationId xmlns:p14="http://schemas.microsoft.com/office/powerpoint/2010/main" val="14938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a:xfrm>
            <a:off x="838200" y="1825624"/>
            <a:ext cx="2555999" cy="4548015"/>
          </a:xfrm>
          <a:ln>
            <a:solidFill>
              <a:schemeClr val="tx1"/>
            </a:solidFill>
          </a:ln>
        </p:spPr>
        <p:txBody>
          <a:bodyPr/>
          <a:lstStyle/>
          <a:p>
            <a:pPr marL="0" indent="0">
              <a:buNone/>
            </a:pPr>
            <a:r>
              <a:rPr lang="en-US" sz="1400" dirty="0" smtClean="0"/>
              <a:t>What </a:t>
            </a:r>
            <a:r>
              <a:rPr lang="en-US" sz="1400" dirty="0"/>
              <a:t>happens if we don't use "c</a:t>
            </a:r>
            <a:r>
              <a:rPr lang="en-US" sz="1400" dirty="0" smtClean="0"/>
              <a:t>"?</a:t>
            </a:r>
          </a:p>
          <a:p>
            <a:pPr marL="0" indent="0">
              <a:buNone/>
            </a:pPr>
            <a:endParaRPr lang="en-US" sz="1400" dirty="0" smtClean="0"/>
          </a:p>
          <a:p>
            <a:r>
              <a:rPr lang="en-US" sz="1100" dirty="0" smtClean="0"/>
              <a:t>only </a:t>
            </a:r>
            <a:r>
              <a:rPr lang="en-US" sz="1100" dirty="0"/>
              <a:t>gives the first group</a:t>
            </a:r>
          </a:p>
          <a:p>
            <a:pPr lvl="1"/>
            <a:endParaRPr lang="en-US" dirty="0" smtClean="0"/>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6087306"/>
              </p:ext>
            </p:extLst>
          </p:nvPr>
        </p:nvGraphicFramePr>
        <p:xfrm>
          <a:off x="439707" y="2334709"/>
          <a:ext cx="2727441" cy="328486"/>
        </p:xfrm>
        <a:graphic>
          <a:graphicData uri="http://schemas.openxmlformats.org/presentationml/2006/ole">
            <mc:AlternateContent xmlns:mc="http://schemas.openxmlformats.org/markup-compatibility/2006">
              <mc:Choice xmlns:v="urn:schemas-microsoft-com:vml" Requires="v">
                <p:oleObj spid="_x0000_s2147" name="Document" r:id="rId3" imgW="2488832" imgH="286261" progId="Word.Document.12">
                  <p:embed/>
                </p:oleObj>
              </mc:Choice>
              <mc:Fallback>
                <p:oleObj name="Document" r:id="rId3" imgW="2488832" imgH="286261" progId="Word.Document.12">
                  <p:embed/>
                  <p:pic>
                    <p:nvPicPr>
                      <p:cNvPr id="0" name=""/>
                      <p:cNvPicPr/>
                      <p:nvPr/>
                    </p:nvPicPr>
                    <p:blipFill>
                      <a:blip r:embed="rId4"/>
                      <a:stretch>
                        <a:fillRect/>
                      </a:stretch>
                    </p:blipFill>
                    <p:spPr>
                      <a:xfrm>
                        <a:off x="439707" y="2334709"/>
                        <a:ext cx="2727441" cy="328486"/>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403192" y="2939451"/>
            <a:ext cx="950709" cy="3274665"/>
          </a:xfrm>
          <a:prstGeom prst="rect">
            <a:avLst/>
          </a:prstGeom>
        </p:spPr>
      </p:pic>
      <p:sp>
        <p:nvSpPr>
          <p:cNvPr id="6" name="Content Placeholder 2"/>
          <p:cNvSpPr txBox="1">
            <a:spLocks/>
          </p:cNvSpPr>
          <p:nvPr/>
        </p:nvSpPr>
        <p:spPr>
          <a:xfrm>
            <a:off x="6073274" y="1825621"/>
            <a:ext cx="3199344" cy="454801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What happens if we show the names?</a:t>
            </a:r>
            <a:endParaRPr lang="en-US" sz="1400" dirty="0" smtClean="0"/>
          </a:p>
          <a:p>
            <a:endParaRPr lang="en-US" sz="1100" dirty="0" smtClean="0"/>
          </a:p>
          <a:p>
            <a:r>
              <a:rPr lang="en-US" sz="1100" dirty="0" smtClean="0"/>
              <a:t>Names each vector in the list: shows </a:t>
            </a:r>
            <a:r>
              <a:rPr lang="en-US" sz="1100" dirty="0"/>
              <a:t>what each </a:t>
            </a:r>
            <a:r>
              <a:rPr lang="en-US" sz="1100" dirty="0" smtClean="0"/>
              <a:t>result </a:t>
            </a:r>
            <a:r>
              <a:rPr lang="en-US" sz="1100" dirty="0"/>
              <a:t>came from. Names can be called up later using $ </a:t>
            </a:r>
            <a:endParaRPr lang="en-US" sz="1100" dirty="0" smtClean="0"/>
          </a:p>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358795165"/>
              </p:ext>
            </p:extLst>
          </p:nvPr>
        </p:nvGraphicFramePr>
        <p:xfrm>
          <a:off x="3532061" y="2335213"/>
          <a:ext cx="2479675" cy="327982"/>
        </p:xfrm>
        <a:graphic>
          <a:graphicData uri="http://schemas.openxmlformats.org/presentationml/2006/ole">
            <mc:AlternateContent xmlns:mc="http://schemas.openxmlformats.org/markup-compatibility/2006">
              <mc:Choice xmlns:v="urn:schemas-microsoft-com:vml" Requires="v">
                <p:oleObj spid="_x0000_s2148" name="Document" r:id="rId6" imgW="2488832" imgH="286261" progId="Word.Document.12">
                  <p:embed/>
                </p:oleObj>
              </mc:Choice>
              <mc:Fallback>
                <p:oleObj name="Document" r:id="rId6" imgW="2488832" imgH="286261" progId="Word.Document.12">
                  <p:embed/>
                  <p:pic>
                    <p:nvPicPr>
                      <p:cNvPr id="4" name="Object 3"/>
                      <p:cNvPicPr/>
                      <p:nvPr/>
                    </p:nvPicPr>
                    <p:blipFill>
                      <a:blip r:embed="rId7"/>
                      <a:stretch>
                        <a:fillRect/>
                      </a:stretch>
                    </p:blipFill>
                    <p:spPr>
                      <a:xfrm>
                        <a:off x="3532061" y="2335213"/>
                        <a:ext cx="2479675" cy="327982"/>
                      </a:xfrm>
                      <a:prstGeom prst="rect">
                        <a:avLst/>
                      </a:prstGeom>
                    </p:spPr>
                  </p:pic>
                </p:oleObj>
              </mc:Fallback>
            </mc:AlternateContent>
          </a:graphicData>
        </a:graphic>
      </p:graphicFrame>
      <p:pic>
        <p:nvPicPr>
          <p:cNvPr id="9" name="Picture 8"/>
          <p:cNvPicPr>
            <a:picLocks noChangeAspect="1"/>
          </p:cNvPicPr>
          <p:nvPr/>
        </p:nvPicPr>
        <p:blipFill rotWithShape="1">
          <a:blip r:embed="rId8"/>
          <a:srcRect l="-1056" t="141" r="51760" b="71009"/>
          <a:stretch/>
        </p:blipFill>
        <p:spPr>
          <a:xfrm>
            <a:off x="3704600" y="3066623"/>
            <a:ext cx="845179" cy="1849407"/>
          </a:xfrm>
          <a:prstGeom prst="rect">
            <a:avLst/>
          </a:prstGeom>
        </p:spPr>
      </p:pic>
      <p:pic>
        <p:nvPicPr>
          <p:cNvPr id="10" name="Picture 9"/>
          <p:cNvPicPr>
            <a:picLocks noChangeAspect="1"/>
          </p:cNvPicPr>
          <p:nvPr/>
        </p:nvPicPr>
        <p:blipFill rotWithShape="1">
          <a:blip r:embed="rId8"/>
          <a:srcRect l="1" t="32099" r="56693" b="39051"/>
          <a:stretch/>
        </p:blipFill>
        <p:spPr>
          <a:xfrm>
            <a:off x="4844599" y="3066624"/>
            <a:ext cx="742481" cy="1849407"/>
          </a:xfrm>
          <a:prstGeom prst="rect">
            <a:avLst/>
          </a:prstGeom>
        </p:spPr>
      </p:pic>
      <p:sp>
        <p:nvSpPr>
          <p:cNvPr id="11" name="Content Placeholder 2"/>
          <p:cNvSpPr txBox="1">
            <a:spLocks/>
          </p:cNvSpPr>
          <p:nvPr/>
        </p:nvSpPr>
        <p:spPr>
          <a:xfrm>
            <a:off x="3455737" y="1825622"/>
            <a:ext cx="2555999" cy="454801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What happens if we make each result a list</a:t>
            </a:r>
            <a:r>
              <a:rPr lang="en-US" sz="1400" dirty="0" smtClean="0"/>
              <a:t>?</a:t>
            </a:r>
          </a:p>
          <a:p>
            <a:pPr marL="0" indent="0">
              <a:buNone/>
            </a:pPr>
            <a:endParaRPr lang="en-US" sz="1400" dirty="0" smtClean="0"/>
          </a:p>
          <a:p>
            <a:r>
              <a:rPr lang="en-US" sz="1100" dirty="0" smtClean="0"/>
              <a:t>gives nested </a:t>
            </a:r>
            <a:r>
              <a:rPr lang="en-US" sz="1100" dirty="0"/>
              <a:t>lists of characters within a list</a:t>
            </a:r>
            <a:endParaRPr lang="en-US" dirty="0" smtClean="0"/>
          </a:p>
          <a:p>
            <a:pPr lvl="1"/>
            <a:endParaRPr lang="en-US" dirty="0" smtClean="0"/>
          </a:p>
          <a:p>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038199495"/>
              </p:ext>
            </p:extLst>
          </p:nvPr>
        </p:nvGraphicFramePr>
        <p:xfrm>
          <a:off x="6123159" y="2327132"/>
          <a:ext cx="3149459" cy="416068"/>
        </p:xfrm>
        <a:graphic>
          <a:graphicData uri="http://schemas.openxmlformats.org/presentationml/2006/ole">
            <mc:AlternateContent xmlns:mc="http://schemas.openxmlformats.org/markup-compatibility/2006">
              <mc:Choice xmlns:v="urn:schemas-microsoft-com:vml" Requires="v">
                <p:oleObj spid="_x0000_s2149" name="Document" r:id="rId9" imgW="3571563" imgH="372067" progId="Word.Document.12">
                  <p:embed/>
                </p:oleObj>
              </mc:Choice>
              <mc:Fallback>
                <p:oleObj name="Document" r:id="rId9" imgW="3571563" imgH="372067" progId="Word.Document.12">
                  <p:embed/>
                  <p:pic>
                    <p:nvPicPr>
                      <p:cNvPr id="4" name="Object 3"/>
                      <p:cNvPicPr/>
                      <p:nvPr/>
                    </p:nvPicPr>
                    <p:blipFill>
                      <a:blip r:embed="rId10"/>
                      <a:stretch>
                        <a:fillRect/>
                      </a:stretch>
                    </p:blipFill>
                    <p:spPr>
                      <a:xfrm>
                        <a:off x="6123159" y="2327132"/>
                        <a:ext cx="3149459" cy="416068"/>
                      </a:xfrm>
                      <a:prstGeom prst="rect">
                        <a:avLst/>
                      </a:prstGeom>
                    </p:spPr>
                  </p:pic>
                </p:oleObj>
              </mc:Fallback>
            </mc:AlternateContent>
          </a:graphicData>
        </a:graphic>
      </p:graphicFrame>
      <p:pic>
        <p:nvPicPr>
          <p:cNvPr id="13" name="Picture 12"/>
          <p:cNvPicPr>
            <a:picLocks noChangeAspect="1"/>
          </p:cNvPicPr>
          <p:nvPr/>
        </p:nvPicPr>
        <p:blipFill>
          <a:blip r:embed="rId11"/>
          <a:stretch>
            <a:fillRect/>
          </a:stretch>
        </p:blipFill>
        <p:spPr>
          <a:xfrm>
            <a:off x="6599788" y="3155793"/>
            <a:ext cx="2324100" cy="2990850"/>
          </a:xfrm>
          <a:prstGeom prst="rect">
            <a:avLst/>
          </a:prstGeom>
        </p:spPr>
      </p:pic>
      <p:sp>
        <p:nvSpPr>
          <p:cNvPr id="14" name="TextBox 13"/>
          <p:cNvSpPr txBox="1"/>
          <p:nvPr/>
        </p:nvSpPr>
        <p:spPr>
          <a:xfrm>
            <a:off x="90534" y="1356415"/>
            <a:ext cx="2516863" cy="523220"/>
          </a:xfrm>
          <a:prstGeom prst="rect">
            <a:avLst/>
          </a:prstGeom>
          <a:noFill/>
        </p:spPr>
        <p:txBody>
          <a:bodyPr wrap="square" rtlCol="0">
            <a:spAutoFit/>
          </a:bodyPr>
          <a:lstStyle/>
          <a:p>
            <a:r>
              <a:rPr lang="en-US" sz="2800" b="1" dirty="0" smtClean="0">
                <a:solidFill>
                  <a:schemeClr val="accent4"/>
                </a:solidFill>
              </a:rPr>
              <a:t>What if?</a:t>
            </a:r>
            <a:endParaRPr lang="en-US" sz="2800" b="1" dirty="0">
              <a:solidFill>
                <a:schemeClr val="accent4"/>
              </a:solidFill>
            </a:endParaRPr>
          </a:p>
        </p:txBody>
      </p:sp>
    </p:spTree>
    <p:extLst>
      <p:ext uri="{BB962C8B-B14F-4D97-AF65-F5344CB8AC3E}">
        <p14:creationId xmlns:p14="http://schemas.microsoft.com/office/powerpoint/2010/main" val="15688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11"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phone numbers</a:t>
            </a:r>
          </a:p>
        </p:txBody>
      </p:sp>
      <p:sp>
        <p:nvSpPr>
          <p:cNvPr id="3" name="Content Placeholder 2"/>
          <p:cNvSpPr>
            <a:spLocks noGrp="1"/>
          </p:cNvSpPr>
          <p:nvPr>
            <p:ph idx="1"/>
          </p:nvPr>
        </p:nvSpPr>
        <p:spPr>
          <a:xfrm>
            <a:off x="417063" y="1441921"/>
            <a:ext cx="10515600" cy="4593282"/>
          </a:xfrm>
        </p:spPr>
        <p:txBody>
          <a:bodyPr>
            <a:normAutofit fontScale="77500" lnSpcReduction="20000"/>
          </a:bodyPr>
          <a:lstStyle/>
          <a:p>
            <a:r>
              <a:rPr lang="en-US" dirty="0" smtClean="0"/>
              <a:t>Now we have the new column with split phone numbers, what next?</a:t>
            </a:r>
          </a:p>
          <a:p>
            <a:r>
              <a:rPr lang="en-US" dirty="0"/>
              <a:t>Wrap the split phone number in </a:t>
            </a:r>
            <a:r>
              <a:rPr lang="en-US" dirty="0" err="1" smtClean="0"/>
              <a:t>unlist</a:t>
            </a:r>
            <a:r>
              <a:rPr lang="en-US" dirty="0" smtClean="0"/>
              <a:t>() </a:t>
            </a:r>
            <a:r>
              <a:rPr lang="en-US" dirty="0"/>
              <a:t>to </a:t>
            </a:r>
            <a:r>
              <a:rPr lang="en-US" dirty="0" err="1"/>
              <a:t>unlist</a:t>
            </a:r>
            <a:r>
              <a:rPr lang="en-US" dirty="0"/>
              <a:t> them, and remove all but the digits using </a:t>
            </a:r>
            <a:r>
              <a:rPr lang="en-US" dirty="0" err="1" smtClean="0"/>
              <a:t>gsub</a:t>
            </a:r>
            <a:r>
              <a:rPr lang="en-US" dirty="0" smtClean="0"/>
              <a:t>()</a:t>
            </a:r>
            <a:endParaRPr lang="en-US" dirty="0"/>
          </a:p>
          <a:p>
            <a:pPr lvl="1"/>
            <a:r>
              <a:rPr lang="en-US" dirty="0" smtClean="0"/>
              <a:t>This gives us one character vector, which we make </a:t>
            </a:r>
            <a:r>
              <a:rPr lang="en-US" dirty="0" smtClean="0"/>
              <a:t>into a </a:t>
            </a:r>
            <a:r>
              <a:rPr lang="en-US" dirty="0" smtClean="0"/>
              <a:t>new column</a:t>
            </a:r>
          </a:p>
          <a:p>
            <a:pPr lvl="1"/>
            <a:endParaRPr lang="en-US" dirty="0" smtClean="0"/>
          </a:p>
          <a:p>
            <a:pPr lvl="1"/>
            <a:endParaRPr lang="en-US" dirty="0"/>
          </a:p>
          <a:p>
            <a:pPr lvl="1"/>
            <a:endParaRPr lang="en-US" dirty="0"/>
          </a:p>
          <a:p>
            <a:pPr lvl="2"/>
            <a:r>
              <a:rPr lang="en-US" dirty="0" smtClean="0"/>
              <a:t>Notice there are only digits, and no other characters. And each row has one string.</a:t>
            </a:r>
          </a:p>
          <a:p>
            <a:pPr marL="914400" lvl="2" indent="0">
              <a:buNone/>
            </a:pPr>
            <a:endParaRPr lang="en-US" dirty="0"/>
          </a:p>
          <a:p>
            <a:r>
              <a:rPr lang="en-US" dirty="0"/>
              <a:t>Finally, </a:t>
            </a:r>
            <a:r>
              <a:rPr lang="en-US" dirty="0" smtClean="0"/>
              <a:t>if </a:t>
            </a:r>
            <a:r>
              <a:rPr lang="en-US" dirty="0"/>
              <a:t>there is a leading country code, remove it</a:t>
            </a:r>
          </a:p>
          <a:p>
            <a:pPr lvl="1"/>
            <a:r>
              <a:rPr lang="en-US" dirty="0"/>
              <a:t>A</a:t>
            </a:r>
            <a:r>
              <a:rPr lang="en-US" dirty="0" smtClean="0"/>
              <a:t>pply </a:t>
            </a:r>
            <a:r>
              <a:rPr lang="en-US" dirty="0"/>
              <a:t>the function to all rows with digits in them (not NA or empty or text)</a:t>
            </a:r>
          </a:p>
          <a:p>
            <a:pPr lvl="1"/>
            <a:r>
              <a:rPr lang="en-US" dirty="0"/>
              <a:t>W</a:t>
            </a:r>
            <a:r>
              <a:rPr lang="en-US" dirty="0" smtClean="0"/>
              <a:t>rap </a:t>
            </a:r>
            <a:r>
              <a:rPr lang="en-US" dirty="0"/>
              <a:t>in </a:t>
            </a:r>
            <a:r>
              <a:rPr lang="en-US" dirty="0" smtClean="0"/>
              <a:t>paste() </a:t>
            </a:r>
            <a:r>
              <a:rPr lang="en-US" dirty="0"/>
              <a:t>to get a nice character vector (not a list) </a:t>
            </a:r>
            <a:endParaRPr lang="en-US" dirty="0" smtClean="0"/>
          </a:p>
          <a:p>
            <a:pPr lvl="2"/>
            <a:r>
              <a:rPr lang="en-US" b="1" dirty="0" smtClean="0"/>
              <a:t>paste( </a:t>
            </a:r>
            <a:r>
              <a:rPr lang="en-US" b="1" dirty="0" err="1" smtClean="0"/>
              <a:t>strapply</a:t>
            </a:r>
            <a:r>
              <a:rPr lang="en-US" b="1" dirty="0" smtClean="0"/>
              <a:t>(</a:t>
            </a:r>
            <a:r>
              <a:rPr lang="en-US" b="1" dirty="0" smtClean="0">
                <a:solidFill>
                  <a:schemeClr val="accent2"/>
                </a:solidFill>
              </a:rPr>
              <a:t>data</a:t>
            </a:r>
            <a:r>
              <a:rPr lang="en-US" b="1" dirty="0" smtClean="0"/>
              <a:t>, </a:t>
            </a:r>
            <a:r>
              <a:rPr lang="en-US" b="1" dirty="0" smtClean="0">
                <a:solidFill>
                  <a:schemeClr val="accent6"/>
                </a:solidFill>
              </a:rPr>
              <a:t>pattern</a:t>
            </a:r>
            <a:r>
              <a:rPr lang="en-US" b="1" dirty="0" smtClean="0"/>
              <a:t>, </a:t>
            </a:r>
            <a:r>
              <a:rPr lang="en-US" b="1" dirty="0" smtClean="0">
                <a:solidFill>
                  <a:schemeClr val="accent5"/>
                </a:solidFill>
              </a:rPr>
              <a:t>function</a:t>
            </a:r>
            <a:r>
              <a:rPr lang="en-US" b="1" dirty="0" smtClean="0"/>
              <a:t>) )</a:t>
            </a:r>
          </a:p>
          <a:p>
            <a:pPr marL="457200" lvl="1" indent="0">
              <a:buNone/>
            </a:pPr>
            <a:endParaRPr lang="en-US" dirty="0" smtClean="0"/>
          </a:p>
          <a:p>
            <a:pPr lvl="1"/>
            <a:endParaRPr lang="en-US" dirty="0" smtClean="0"/>
          </a:p>
          <a:p>
            <a:pPr lvl="1"/>
            <a:r>
              <a:rPr lang="en-US" dirty="0" smtClean="0"/>
              <a:t>This gives a character vector, which we set as a column. Notice there are no leading country codes</a:t>
            </a:r>
          </a:p>
          <a:p>
            <a:pPr lvl="1"/>
            <a:endParaRPr lang="en-US" dirty="0"/>
          </a:p>
          <a:p>
            <a:endParaRPr lang="en-US" dirty="0" smtClean="0"/>
          </a:p>
          <a:p>
            <a:pPr marL="0" indent="0">
              <a:buNone/>
            </a:pPr>
            <a:endParaRPr lang="en-US" dirty="0" smtClean="0"/>
          </a:p>
          <a:p>
            <a:r>
              <a:rPr lang="en-US" dirty="0" smtClean="0"/>
              <a:t>Last step is to set our new cleaned column </a:t>
            </a:r>
          </a:p>
          <a:p>
            <a:pPr marL="0" indent="0">
              <a:buNone/>
            </a:pPr>
            <a:r>
              <a:rPr lang="en-US" dirty="0" smtClean="0"/>
              <a:t>as the phone number column in the original data </a:t>
            </a:r>
          </a:p>
          <a:p>
            <a:pPr marL="0" indent="0">
              <a:buNone/>
            </a:pPr>
            <a:r>
              <a:rPr lang="en-US" dirty="0" smtClean="0"/>
              <a:t>(replace the old one):</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56948615"/>
              </p:ext>
            </p:extLst>
          </p:nvPr>
        </p:nvGraphicFramePr>
        <p:xfrm>
          <a:off x="1632295" y="2127452"/>
          <a:ext cx="3713163" cy="356464"/>
        </p:xfrm>
        <a:graphic>
          <a:graphicData uri="http://schemas.openxmlformats.org/presentationml/2006/ole">
            <mc:AlternateContent xmlns:mc="http://schemas.openxmlformats.org/markup-compatibility/2006">
              <mc:Choice xmlns:v="urn:schemas-microsoft-com:vml" Requires="v">
                <p:oleObj spid="_x0000_s3183" name="Document" r:id="rId3" imgW="3713266" imgH="278690" progId="Word.Document.12">
                  <p:embed/>
                </p:oleObj>
              </mc:Choice>
              <mc:Fallback>
                <p:oleObj name="Document" r:id="rId3" imgW="3713266" imgH="278690" progId="Word.Document.12">
                  <p:embed/>
                  <p:pic>
                    <p:nvPicPr>
                      <p:cNvPr id="0" name=""/>
                      <p:cNvPicPr/>
                      <p:nvPr/>
                    </p:nvPicPr>
                    <p:blipFill>
                      <a:blip r:embed="rId4"/>
                      <a:stretch>
                        <a:fillRect/>
                      </a:stretch>
                    </p:blipFill>
                    <p:spPr>
                      <a:xfrm>
                        <a:off x="1632295" y="2127452"/>
                        <a:ext cx="3713163" cy="356464"/>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632295" y="2403037"/>
            <a:ext cx="5625108" cy="223021"/>
          </a:xfrm>
          <a:prstGeom prst="rect">
            <a:avLst/>
          </a:prstGeom>
        </p:spPr>
      </p:pic>
      <p:pic>
        <p:nvPicPr>
          <p:cNvPr id="6" name="Picture 5"/>
          <p:cNvPicPr>
            <a:picLocks noChangeAspect="1"/>
          </p:cNvPicPr>
          <p:nvPr/>
        </p:nvPicPr>
        <p:blipFill>
          <a:blip r:embed="rId6"/>
          <a:stretch>
            <a:fillRect/>
          </a:stretch>
        </p:blipFill>
        <p:spPr>
          <a:xfrm>
            <a:off x="8220075" y="1978039"/>
            <a:ext cx="3133725" cy="170593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145709318"/>
              </p:ext>
            </p:extLst>
          </p:nvPr>
        </p:nvGraphicFramePr>
        <p:xfrm>
          <a:off x="1295400" y="3779666"/>
          <a:ext cx="6962775" cy="276225"/>
        </p:xfrm>
        <a:graphic>
          <a:graphicData uri="http://schemas.openxmlformats.org/presentationml/2006/ole">
            <mc:AlternateContent xmlns:mc="http://schemas.openxmlformats.org/markup-compatibility/2006">
              <mc:Choice xmlns:v="urn:schemas-microsoft-com:vml" Requires="v">
                <p:oleObj spid="_x0000_s3184" name="Document" r:id="rId7" imgW="6958290" imgH="279753" progId="Word.Document.12">
                  <p:embed/>
                </p:oleObj>
              </mc:Choice>
              <mc:Fallback>
                <p:oleObj name="Document" r:id="rId7" imgW="6958290" imgH="279753" progId="Word.Document.12">
                  <p:embed/>
                  <p:pic>
                    <p:nvPicPr>
                      <p:cNvPr id="0" name=""/>
                      <p:cNvPicPr/>
                      <p:nvPr/>
                    </p:nvPicPr>
                    <p:blipFill>
                      <a:blip r:embed="rId8"/>
                      <a:stretch>
                        <a:fillRect/>
                      </a:stretch>
                    </p:blipFill>
                    <p:spPr>
                      <a:xfrm>
                        <a:off x="1295400" y="3779666"/>
                        <a:ext cx="6962775" cy="276225"/>
                      </a:xfrm>
                      <a:prstGeom prst="rect">
                        <a:avLst/>
                      </a:prstGeom>
                    </p:spPr>
                  </p:pic>
                </p:oleObj>
              </mc:Fallback>
            </mc:AlternateContent>
          </a:graphicData>
        </a:graphic>
      </p:graphicFrame>
      <p:pic>
        <p:nvPicPr>
          <p:cNvPr id="8" name="Picture 7"/>
          <p:cNvPicPr>
            <a:picLocks noChangeAspect="1"/>
          </p:cNvPicPr>
          <p:nvPr/>
        </p:nvPicPr>
        <p:blipFill>
          <a:blip r:embed="rId9"/>
          <a:stretch>
            <a:fillRect/>
          </a:stretch>
        </p:blipFill>
        <p:spPr>
          <a:xfrm>
            <a:off x="1244449" y="4321461"/>
            <a:ext cx="6400800" cy="27622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759261365"/>
              </p:ext>
            </p:extLst>
          </p:nvPr>
        </p:nvGraphicFramePr>
        <p:xfrm>
          <a:off x="2922138" y="5674482"/>
          <a:ext cx="2752725" cy="332827"/>
        </p:xfrm>
        <a:graphic>
          <a:graphicData uri="http://schemas.openxmlformats.org/presentationml/2006/ole">
            <mc:AlternateContent xmlns:mc="http://schemas.openxmlformats.org/markup-compatibility/2006">
              <mc:Choice xmlns:v="urn:schemas-microsoft-com:vml" Requires="v">
                <p:oleObj spid="_x0000_s3185" name="Document" r:id="rId10" imgW="2753318" imgH="278690" progId="Word.Document.12">
                  <p:embed/>
                </p:oleObj>
              </mc:Choice>
              <mc:Fallback>
                <p:oleObj name="Document" r:id="rId10" imgW="2753318" imgH="278690" progId="Word.Document.12">
                  <p:embed/>
                  <p:pic>
                    <p:nvPicPr>
                      <p:cNvPr id="0" name=""/>
                      <p:cNvPicPr/>
                      <p:nvPr/>
                    </p:nvPicPr>
                    <p:blipFill>
                      <a:blip r:embed="rId11"/>
                      <a:stretch>
                        <a:fillRect/>
                      </a:stretch>
                    </p:blipFill>
                    <p:spPr>
                      <a:xfrm>
                        <a:off x="2922138" y="5674482"/>
                        <a:ext cx="2752725" cy="332827"/>
                      </a:xfrm>
                      <a:prstGeom prst="rect">
                        <a:avLst/>
                      </a:prstGeom>
                    </p:spPr>
                  </p:pic>
                </p:oleObj>
              </mc:Fallback>
            </mc:AlternateContent>
          </a:graphicData>
        </a:graphic>
      </p:graphicFrame>
      <p:pic>
        <p:nvPicPr>
          <p:cNvPr id="11" name="Picture 10"/>
          <p:cNvPicPr>
            <a:picLocks noChangeAspect="1"/>
          </p:cNvPicPr>
          <p:nvPr/>
        </p:nvPicPr>
        <p:blipFill>
          <a:blip r:embed="rId12"/>
          <a:stretch>
            <a:fillRect/>
          </a:stretch>
        </p:blipFill>
        <p:spPr>
          <a:xfrm>
            <a:off x="5456850" y="5021784"/>
            <a:ext cx="6608408" cy="1757257"/>
          </a:xfrm>
          <a:prstGeom prst="rect">
            <a:avLst/>
          </a:prstGeom>
        </p:spPr>
      </p:pic>
    </p:spTree>
    <p:extLst>
      <p:ext uri="{BB962C8B-B14F-4D97-AF65-F5344CB8AC3E}">
        <p14:creationId xmlns:p14="http://schemas.microsoft.com/office/powerpoint/2010/main" val="379630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REGEX?</a:t>
            </a:r>
            <a:endParaRPr lang="en-US" dirty="0"/>
          </a:p>
        </p:txBody>
      </p:sp>
      <p:sp>
        <p:nvSpPr>
          <p:cNvPr id="3" name="Content Placeholder 2"/>
          <p:cNvSpPr>
            <a:spLocks noGrp="1"/>
          </p:cNvSpPr>
          <p:nvPr>
            <p:ph idx="1"/>
          </p:nvPr>
        </p:nvSpPr>
        <p:spPr/>
        <p:txBody>
          <a:bodyPr/>
          <a:lstStyle/>
          <a:p>
            <a:pPr marL="0" indent="0">
              <a:buNone/>
            </a:pPr>
            <a:r>
              <a:rPr lang="en-US" dirty="0"/>
              <a:t>There are many situations in which you would want to describe and find a search pattern within a </a:t>
            </a:r>
            <a:r>
              <a:rPr lang="en-US" dirty="0" err="1"/>
              <a:t>dataframe</a:t>
            </a:r>
            <a:r>
              <a:rPr lang="en-US" dirty="0"/>
              <a:t> or text string</a:t>
            </a:r>
            <a:r>
              <a:rPr lang="en-US" dirty="0" smtClean="0"/>
              <a:t>:</a:t>
            </a:r>
          </a:p>
          <a:p>
            <a:pPr marL="0" indent="0">
              <a:buNone/>
            </a:pPr>
            <a:endParaRPr lang="en-US" sz="2400" dirty="0"/>
          </a:p>
          <a:p>
            <a:pPr lvl="0"/>
            <a:r>
              <a:rPr lang="en-US" sz="1600" b="1" u="sng" dirty="0"/>
              <a:t>Flag</a:t>
            </a:r>
            <a:r>
              <a:rPr lang="en-US" sz="1600" dirty="0"/>
              <a:t> mentions of certain terms within survey or patient record data</a:t>
            </a:r>
            <a:endParaRPr lang="en-US" sz="2000" dirty="0"/>
          </a:p>
          <a:p>
            <a:pPr lvl="1"/>
            <a:r>
              <a:rPr lang="en-US" sz="1200" dirty="0"/>
              <a:t>How many surveyed individuals mentioned swimming in a pool, lake, pond, or the ocean?</a:t>
            </a:r>
            <a:endParaRPr lang="en-US" sz="1600" dirty="0"/>
          </a:p>
          <a:p>
            <a:pPr lvl="1"/>
            <a:r>
              <a:rPr lang="en-US" sz="1200" dirty="0"/>
              <a:t>How many surveyed individuals mention having a pet of some kind?</a:t>
            </a:r>
            <a:endParaRPr lang="en-US" sz="1600" dirty="0"/>
          </a:p>
          <a:p>
            <a:pPr lvl="0"/>
            <a:r>
              <a:rPr lang="en-US" sz="1600" b="1" u="sng" dirty="0"/>
              <a:t>Group</a:t>
            </a:r>
            <a:r>
              <a:rPr lang="en-US" sz="1600" dirty="0"/>
              <a:t> similar records by creating simplified identifier</a:t>
            </a:r>
            <a:endParaRPr lang="en-US" sz="2000" dirty="0"/>
          </a:p>
          <a:p>
            <a:pPr lvl="1"/>
            <a:r>
              <a:rPr lang="en-US" sz="1200" dirty="0"/>
              <a:t>Giving street addresses a consistent format can allow for better grouping of repeat locations</a:t>
            </a:r>
            <a:endParaRPr lang="en-US" sz="1600" dirty="0"/>
          </a:p>
          <a:p>
            <a:pPr lvl="1"/>
            <a:r>
              <a:rPr lang="en-US" sz="1200" dirty="0"/>
              <a:t>Matching phone numbers that might have different parentheses, spaces, or dashes within them. </a:t>
            </a:r>
            <a:endParaRPr lang="en-US" sz="1600" dirty="0"/>
          </a:p>
          <a:p>
            <a:pPr lvl="0"/>
            <a:r>
              <a:rPr lang="en-US" sz="1600" b="1" u="sng" dirty="0"/>
              <a:t>Subset</a:t>
            </a:r>
            <a:r>
              <a:rPr lang="en-US" sz="1600" dirty="0"/>
              <a:t> a string for only matched text</a:t>
            </a:r>
            <a:endParaRPr lang="en-US" sz="2000" dirty="0"/>
          </a:p>
          <a:p>
            <a:pPr lvl="1"/>
            <a:r>
              <a:rPr lang="en-US" sz="1200" dirty="0"/>
              <a:t>Look at a long DNA sequence and pull out every gene that matches certain criteria</a:t>
            </a:r>
            <a:endParaRPr lang="en-US" sz="1600" dirty="0"/>
          </a:p>
          <a:p>
            <a:pPr lvl="1"/>
            <a:r>
              <a:rPr lang="en-US" sz="1200" dirty="0"/>
              <a:t>Pull out and save a list of email addresses from a messy collection of employee information</a:t>
            </a:r>
            <a:endParaRPr lang="en-US" sz="1600" dirty="0"/>
          </a:p>
          <a:p>
            <a:pPr lvl="0"/>
            <a:r>
              <a:rPr lang="en-US" sz="1600" dirty="0"/>
              <a:t>And more!</a:t>
            </a:r>
            <a:endParaRPr lang="en-US" sz="2000" dirty="0"/>
          </a:p>
          <a:p>
            <a:pPr marL="0" indent="0">
              <a:buNone/>
            </a:pPr>
            <a:endParaRPr lang="en-US" dirty="0"/>
          </a:p>
        </p:txBody>
      </p:sp>
    </p:spTree>
    <p:extLst>
      <p:ext uri="{BB962C8B-B14F-4D97-AF65-F5344CB8AC3E}">
        <p14:creationId xmlns:p14="http://schemas.microsoft.com/office/powerpoint/2010/main" val="12627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column to flag Lyme testing</a:t>
            </a:r>
          </a:p>
        </p:txBody>
      </p:sp>
      <p:sp>
        <p:nvSpPr>
          <p:cNvPr id="3" name="Content Placeholder 2"/>
          <p:cNvSpPr>
            <a:spLocks noGrp="1"/>
          </p:cNvSpPr>
          <p:nvPr>
            <p:ph idx="1"/>
          </p:nvPr>
        </p:nvSpPr>
        <p:spPr/>
        <p:txBody>
          <a:bodyPr/>
          <a:lstStyle/>
          <a:p>
            <a:r>
              <a:rPr lang="en-US" dirty="0"/>
              <a:t>What do our </a:t>
            </a:r>
            <a:r>
              <a:rPr lang="en-US" dirty="0" smtClean="0"/>
              <a:t>test names look like?</a:t>
            </a:r>
            <a:endParaRPr lang="en-US" dirty="0"/>
          </a:p>
          <a:p>
            <a:pPr lvl="1"/>
            <a:r>
              <a:rPr lang="en-US" dirty="0" smtClean="0"/>
              <a:t>Each patient row has one field containing all test names</a:t>
            </a:r>
          </a:p>
          <a:p>
            <a:pPr lvl="1"/>
            <a:r>
              <a:rPr lang="en-US" dirty="0" smtClean="0"/>
              <a:t>Separated by “/”</a:t>
            </a:r>
          </a:p>
          <a:p>
            <a:pPr lvl="1"/>
            <a:r>
              <a:rPr lang="en-US" dirty="0" smtClean="0"/>
              <a:t>Sometimes not capitalized</a:t>
            </a:r>
            <a:endParaRPr lang="en-US" dirty="0"/>
          </a:p>
          <a:p>
            <a:pPr marL="457200" lvl="1" indent="0">
              <a:buNone/>
            </a:pPr>
            <a:endParaRPr lang="en-US" dirty="0"/>
          </a:p>
          <a:p>
            <a:pPr marL="0" indent="0">
              <a:buNone/>
            </a:pPr>
            <a:r>
              <a:rPr lang="en-US" dirty="0" smtClean="0"/>
              <a:t>Let’s create a new column with a flag for any Lyme testing performed. </a:t>
            </a:r>
            <a:r>
              <a:rPr lang="en-US" dirty="0"/>
              <a:t>We can use </a:t>
            </a:r>
            <a:r>
              <a:rPr lang="en-US" dirty="0" err="1"/>
              <a:t>grepl</a:t>
            </a:r>
            <a:r>
              <a:rPr lang="en-US" dirty="0"/>
              <a:t>() to get a vector of TRUE/FALSE matches to a pattern</a:t>
            </a:r>
            <a:r>
              <a:rPr lang="en-US" dirty="0" smtClean="0"/>
              <a:t>.</a:t>
            </a:r>
          </a:p>
          <a:p>
            <a:pPr marL="0" indent="0">
              <a:buNone/>
            </a:pPr>
            <a:r>
              <a:rPr lang="en-US" dirty="0" smtClean="0"/>
              <a:t> </a:t>
            </a:r>
            <a:endParaRPr lang="en-US" dirty="0"/>
          </a:p>
          <a:p>
            <a:r>
              <a:rPr lang="en-US" dirty="0" smtClean="0"/>
              <a:t>Things </a:t>
            </a:r>
            <a:r>
              <a:rPr lang="en-US" dirty="0"/>
              <a:t>to learn:</a:t>
            </a:r>
          </a:p>
          <a:p>
            <a:pPr lvl="1"/>
            <a:r>
              <a:rPr lang="en-US" dirty="0" err="1" smtClean="0"/>
              <a:t>grepl</a:t>
            </a:r>
            <a:r>
              <a:rPr lang="en-US" dirty="0" smtClean="0"/>
              <a:t>() within </a:t>
            </a:r>
            <a:r>
              <a:rPr lang="en-US" dirty="0" err="1" smtClean="0"/>
              <a:t>dplyr</a:t>
            </a:r>
            <a:r>
              <a:rPr lang="en-US" dirty="0" smtClean="0"/>
              <a:t>::mutate()</a:t>
            </a:r>
          </a:p>
          <a:p>
            <a:pPr lvl="1"/>
            <a:r>
              <a:rPr lang="en-US" dirty="0" err="1" smtClean="0"/>
              <a:t>grepl</a:t>
            </a:r>
            <a:r>
              <a:rPr lang="en-US" dirty="0" smtClean="0"/>
              <a:t>() directly used as a TRUE/FALSE vector</a:t>
            </a:r>
          </a:p>
          <a:p>
            <a:pPr lvl="1"/>
            <a:r>
              <a:rPr lang="en-US" dirty="0" err="1" smtClean="0"/>
              <a:t>grepl</a:t>
            </a:r>
            <a:r>
              <a:rPr lang="en-US" dirty="0" smtClean="0"/>
              <a:t>() within </a:t>
            </a:r>
            <a:r>
              <a:rPr lang="en-US" dirty="0" err="1" smtClean="0"/>
              <a:t>ifelse</a:t>
            </a:r>
            <a:r>
              <a:rPr lang="en-US" dirty="0" smtClean="0"/>
              <a:t>()</a:t>
            </a:r>
          </a:p>
          <a:p>
            <a:pPr marL="457200" lvl="1" indent="0">
              <a:buNone/>
            </a:pPr>
            <a:endParaRPr lang="en-US" dirty="0"/>
          </a:p>
          <a:p>
            <a:pPr marL="0" indent="0">
              <a:buNone/>
            </a:pPr>
            <a:r>
              <a:rPr lang="en-US" dirty="0" err="1" smtClean="0"/>
              <a:t>grepl</a:t>
            </a:r>
            <a:r>
              <a:rPr lang="en-US" dirty="0" smtClean="0"/>
              <a:t>(): </a:t>
            </a:r>
            <a:r>
              <a:rPr lang="en-US" u="sng" dirty="0" smtClean="0">
                <a:hlinkClick r:id="rId2"/>
              </a:rPr>
              <a:t>https</a:t>
            </a:r>
            <a:r>
              <a:rPr lang="en-US" u="sng" dirty="0">
                <a:hlinkClick r:id="rId2"/>
              </a:rPr>
              <a:t>://www.rdocumentation.org/packages/base/versions/3.6.2/topics/grep</a:t>
            </a:r>
            <a:endParaRPr lang="en-US" u="sng" dirty="0"/>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7215187" y="1485900"/>
            <a:ext cx="1872391" cy="1466850"/>
          </a:xfrm>
          <a:prstGeom prst="rect">
            <a:avLst/>
          </a:prstGeom>
        </p:spPr>
      </p:pic>
    </p:spTree>
    <p:extLst>
      <p:ext uri="{BB962C8B-B14F-4D97-AF65-F5344CB8AC3E}">
        <p14:creationId xmlns:p14="http://schemas.microsoft.com/office/powerpoint/2010/main" val="42501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2101" y="2924269"/>
            <a:ext cx="3263020" cy="3416320"/>
          </a:xfrm>
          <a:prstGeom prst="rect">
            <a:avLst/>
          </a:prstGeom>
          <a:noFill/>
          <a:ln>
            <a:solidFill>
              <a:schemeClr val="tx1"/>
            </a:solidFill>
          </a:ln>
        </p:spPr>
        <p:txBody>
          <a:bodyPr wrap="square" rtlCol="0">
            <a:spAutoFit/>
          </a:bodyPr>
          <a:lstStyle/>
          <a:p>
            <a:r>
              <a:rPr lang="en-US" dirty="0" smtClean="0"/>
              <a:t>With </a:t>
            </a:r>
            <a:r>
              <a:rPr lang="en-US" dirty="0" err="1"/>
              <a:t>dplyr’s</a:t>
            </a:r>
            <a:r>
              <a:rPr lang="en-US" dirty="0"/>
              <a:t> mutate() we can make a new column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12" name="TextBox 11"/>
          <p:cNvSpPr txBox="1"/>
          <p:nvPr/>
        </p:nvSpPr>
        <p:spPr>
          <a:xfrm>
            <a:off x="3822827" y="2924269"/>
            <a:ext cx="3824584" cy="3139321"/>
          </a:xfrm>
          <a:prstGeom prst="rect">
            <a:avLst/>
          </a:prstGeom>
          <a:noFill/>
          <a:ln>
            <a:solidFill>
              <a:schemeClr val="tx1"/>
            </a:solidFill>
          </a:ln>
        </p:spPr>
        <p:txBody>
          <a:bodyPr wrap="square" rtlCol="0">
            <a:spAutoFit/>
          </a:bodyPr>
          <a:lstStyle/>
          <a:p>
            <a:r>
              <a:rPr lang="en-US" dirty="0" smtClean="0"/>
              <a:t>Apply </a:t>
            </a:r>
            <a:r>
              <a:rPr lang="en-US" dirty="0"/>
              <a:t>the TRUE/FALSE vector directly as a column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2" name="Title 1"/>
          <p:cNvSpPr>
            <a:spLocks noGrp="1"/>
          </p:cNvSpPr>
          <p:nvPr>
            <p:ph type="title"/>
          </p:nvPr>
        </p:nvSpPr>
        <p:spPr/>
        <p:txBody>
          <a:bodyPr/>
          <a:lstStyle/>
          <a:p>
            <a:r>
              <a:rPr lang="en-US" dirty="0" smtClean="0"/>
              <a:t>Add a column to flag Lyme testing</a:t>
            </a:r>
            <a:endParaRPr lang="en-US" dirty="0"/>
          </a:p>
        </p:txBody>
      </p:sp>
      <p:sp>
        <p:nvSpPr>
          <p:cNvPr id="3" name="Content Placeholder 2"/>
          <p:cNvSpPr>
            <a:spLocks noGrp="1"/>
          </p:cNvSpPr>
          <p:nvPr>
            <p:ph idx="1"/>
          </p:nvPr>
        </p:nvSpPr>
        <p:spPr>
          <a:xfrm>
            <a:off x="838200" y="1530037"/>
            <a:ext cx="10515600" cy="4261164"/>
          </a:xfrm>
        </p:spPr>
        <p:txBody>
          <a:bodyPr/>
          <a:lstStyle/>
          <a:p>
            <a:pPr marL="0" indent="0">
              <a:buNone/>
            </a:pPr>
            <a:r>
              <a:rPr lang="en-US" sz="1600" dirty="0" err="1" smtClean="0"/>
              <a:t>grepl</a:t>
            </a:r>
            <a:r>
              <a:rPr lang="en-US" sz="1600" dirty="0" smtClean="0"/>
              <a:t>() will give us a logical vector, the same length as our input </a:t>
            </a:r>
            <a:r>
              <a:rPr lang="en-US" sz="1600" dirty="0" err="1" smtClean="0"/>
              <a:t>Test_Name</a:t>
            </a:r>
            <a:r>
              <a:rPr lang="en-US" sz="1600" dirty="0" smtClean="0"/>
              <a:t> field.</a:t>
            </a:r>
            <a:endParaRPr lang="en-US" sz="1600" dirty="0"/>
          </a:p>
          <a:p>
            <a:pPr marL="0" indent="0">
              <a:buNone/>
            </a:pPr>
            <a:endParaRPr lang="en-US" u="sng" dirty="0" smtClean="0"/>
          </a:p>
          <a:p>
            <a:pPr marL="0" indent="0">
              <a:buNone/>
            </a:pPr>
            <a:endParaRPr lang="en-US" sz="1200" u="sng" dirty="0"/>
          </a:p>
          <a:p>
            <a:pPr marL="0" indent="0">
              <a:buNone/>
            </a:pPr>
            <a:r>
              <a:rPr lang="en-US" u="sng" dirty="0" smtClean="0"/>
              <a:t>This can be used in a few ways:</a:t>
            </a:r>
            <a:endParaRPr lang="en-US" u="sng"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884766989"/>
              </p:ext>
            </p:extLst>
          </p:nvPr>
        </p:nvGraphicFramePr>
        <p:xfrm>
          <a:off x="919211" y="1862449"/>
          <a:ext cx="4040187" cy="357407"/>
        </p:xfrm>
        <a:graphic>
          <a:graphicData uri="http://schemas.openxmlformats.org/presentationml/2006/ole">
            <mc:AlternateContent xmlns:mc="http://schemas.openxmlformats.org/markup-compatibility/2006">
              <mc:Choice xmlns:v="urn:schemas-microsoft-com:vml" Requires="v">
                <p:oleObj spid="_x0000_s4245" name="Document" r:id="rId3" imgW="4040268" imgH="278690" progId="Word.Document.12">
                  <p:embed/>
                </p:oleObj>
              </mc:Choice>
              <mc:Fallback>
                <p:oleObj name="Document" r:id="rId3" imgW="4040268" imgH="278690" progId="Word.Document.12">
                  <p:embed/>
                  <p:pic>
                    <p:nvPicPr>
                      <p:cNvPr id="0" name=""/>
                      <p:cNvPicPr/>
                      <p:nvPr/>
                    </p:nvPicPr>
                    <p:blipFill>
                      <a:blip r:embed="rId4"/>
                      <a:stretch>
                        <a:fillRect/>
                      </a:stretch>
                    </p:blipFill>
                    <p:spPr>
                      <a:xfrm>
                        <a:off x="919211" y="1862449"/>
                        <a:ext cx="4040187" cy="357407"/>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919211" y="2112235"/>
            <a:ext cx="3438525" cy="2476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293670730"/>
              </p:ext>
            </p:extLst>
          </p:nvPr>
        </p:nvGraphicFramePr>
        <p:xfrm>
          <a:off x="284933" y="3498497"/>
          <a:ext cx="3448050" cy="1149350"/>
        </p:xfrm>
        <a:graphic>
          <a:graphicData uri="http://schemas.openxmlformats.org/presentationml/2006/ole">
            <mc:AlternateContent xmlns:mc="http://schemas.openxmlformats.org/markup-compatibility/2006">
              <mc:Choice xmlns:v="urn:schemas-microsoft-com:vml" Requires="v">
                <p:oleObj spid="_x0000_s4246" name="Document" r:id="rId6" imgW="3469461" imgH="1162349" progId="Word.Document.12">
                  <p:embed/>
                </p:oleObj>
              </mc:Choice>
              <mc:Fallback>
                <p:oleObj name="Document" r:id="rId6" imgW="3469461" imgH="1162349" progId="Word.Document.12">
                  <p:embed/>
                  <p:pic>
                    <p:nvPicPr>
                      <p:cNvPr id="4" name="Object 3"/>
                      <p:cNvPicPr/>
                      <p:nvPr/>
                    </p:nvPicPr>
                    <p:blipFill>
                      <a:blip r:embed="rId7"/>
                      <a:stretch>
                        <a:fillRect/>
                      </a:stretch>
                    </p:blipFill>
                    <p:spPr>
                      <a:xfrm>
                        <a:off x="284933" y="3498497"/>
                        <a:ext cx="3448050" cy="11493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21439749"/>
              </p:ext>
            </p:extLst>
          </p:nvPr>
        </p:nvGraphicFramePr>
        <p:xfrm>
          <a:off x="3911836" y="3557234"/>
          <a:ext cx="5449887" cy="422416"/>
        </p:xfrm>
        <a:graphic>
          <a:graphicData uri="http://schemas.openxmlformats.org/presentationml/2006/ole">
            <mc:AlternateContent xmlns:mc="http://schemas.openxmlformats.org/markup-compatibility/2006">
              <mc:Choice xmlns:v="urn:schemas-microsoft-com:vml" Requires="v">
                <p:oleObj spid="_x0000_s4247" name="Document" r:id="rId8" imgW="5465309" imgH="353680" progId="Word.Document.12">
                  <p:embed/>
                </p:oleObj>
              </mc:Choice>
              <mc:Fallback>
                <p:oleObj name="Document" r:id="rId8" imgW="5465309" imgH="353680" progId="Word.Document.12">
                  <p:embed/>
                  <p:pic>
                    <p:nvPicPr>
                      <p:cNvPr id="0" name=""/>
                      <p:cNvPicPr/>
                      <p:nvPr/>
                    </p:nvPicPr>
                    <p:blipFill>
                      <a:blip r:embed="rId9"/>
                      <a:stretch>
                        <a:fillRect/>
                      </a:stretch>
                    </p:blipFill>
                    <p:spPr>
                      <a:xfrm>
                        <a:off x="3911836" y="3557234"/>
                        <a:ext cx="5449887" cy="422416"/>
                      </a:xfrm>
                      <a:prstGeom prst="rect">
                        <a:avLst/>
                      </a:prstGeom>
                    </p:spPr>
                  </p:pic>
                </p:oleObj>
              </mc:Fallback>
            </mc:AlternateContent>
          </a:graphicData>
        </a:graphic>
      </p:graphicFrame>
      <p:sp>
        <p:nvSpPr>
          <p:cNvPr id="13" name="TextBox 12"/>
          <p:cNvSpPr txBox="1"/>
          <p:nvPr/>
        </p:nvSpPr>
        <p:spPr>
          <a:xfrm>
            <a:off x="8005117" y="2924269"/>
            <a:ext cx="4037419" cy="3139321"/>
          </a:xfrm>
          <a:prstGeom prst="rect">
            <a:avLst/>
          </a:prstGeom>
          <a:noFill/>
          <a:ln>
            <a:solidFill>
              <a:schemeClr val="tx1"/>
            </a:solidFill>
          </a:ln>
        </p:spPr>
        <p:txBody>
          <a:bodyPr wrap="square" rtlCol="0">
            <a:spAutoFit/>
          </a:bodyPr>
          <a:lstStyle/>
          <a:p>
            <a:r>
              <a:rPr lang="en-US" dirty="0" smtClean="0"/>
              <a:t>Use </a:t>
            </a:r>
            <a:r>
              <a:rPr lang="en-US" dirty="0" err="1"/>
              <a:t>ifelse</a:t>
            </a:r>
            <a:r>
              <a:rPr lang="en-US" dirty="0"/>
              <a:t>() and have </a:t>
            </a:r>
            <a:r>
              <a:rPr lang="en-US" dirty="0" err="1"/>
              <a:t>grepl</a:t>
            </a:r>
            <a:r>
              <a:rPr lang="en-US" dirty="0"/>
              <a:t>() be the test when making a new column</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graphicFrame>
        <p:nvGraphicFramePr>
          <p:cNvPr id="14" name="Object 13"/>
          <p:cNvGraphicFramePr>
            <a:graphicFrameLocks noChangeAspect="1"/>
          </p:cNvGraphicFramePr>
          <p:nvPr>
            <p:extLst>
              <p:ext uri="{D42A27DB-BD31-4B8C-83A1-F6EECF244321}">
                <p14:modId xmlns:p14="http://schemas.microsoft.com/office/powerpoint/2010/main" val="2887628401"/>
              </p:ext>
            </p:extLst>
          </p:nvPr>
        </p:nvGraphicFramePr>
        <p:xfrm>
          <a:off x="8060684" y="3557234"/>
          <a:ext cx="4010025" cy="515938"/>
        </p:xfrm>
        <a:graphic>
          <a:graphicData uri="http://schemas.openxmlformats.org/presentationml/2006/ole">
            <mc:AlternateContent xmlns:mc="http://schemas.openxmlformats.org/markup-compatibility/2006">
              <mc:Choice xmlns:v="urn:schemas-microsoft-com:vml" Requires="v">
                <p:oleObj spid="_x0000_s4248" name="Document" r:id="rId10" imgW="4063852" imgH="530340" progId="Word.Document.12">
                  <p:embed/>
                </p:oleObj>
              </mc:Choice>
              <mc:Fallback>
                <p:oleObj name="Document" r:id="rId10" imgW="4063852" imgH="530340" progId="Word.Document.12">
                  <p:embed/>
                  <p:pic>
                    <p:nvPicPr>
                      <p:cNvPr id="8" name="Object 7"/>
                      <p:cNvPicPr/>
                      <p:nvPr/>
                    </p:nvPicPr>
                    <p:blipFill>
                      <a:blip r:embed="rId11"/>
                      <a:stretch>
                        <a:fillRect/>
                      </a:stretch>
                    </p:blipFill>
                    <p:spPr>
                      <a:xfrm>
                        <a:off x="8060684" y="3557234"/>
                        <a:ext cx="4010025" cy="515938"/>
                      </a:xfrm>
                      <a:prstGeom prst="rect">
                        <a:avLst/>
                      </a:prstGeom>
                    </p:spPr>
                  </p:pic>
                </p:oleObj>
              </mc:Fallback>
            </mc:AlternateContent>
          </a:graphicData>
        </a:graphic>
      </p:graphicFrame>
      <p:pic>
        <p:nvPicPr>
          <p:cNvPr id="19" name="Picture 18"/>
          <p:cNvPicPr>
            <a:picLocks noChangeAspect="1"/>
          </p:cNvPicPr>
          <p:nvPr/>
        </p:nvPicPr>
        <p:blipFill rotWithShape="1">
          <a:blip r:embed="rId12"/>
          <a:srcRect r="72303"/>
          <a:stretch/>
        </p:blipFill>
        <p:spPr>
          <a:xfrm>
            <a:off x="256760" y="4541846"/>
            <a:ext cx="1477359" cy="1813739"/>
          </a:xfrm>
          <a:prstGeom prst="rect">
            <a:avLst/>
          </a:prstGeom>
        </p:spPr>
      </p:pic>
      <p:pic>
        <p:nvPicPr>
          <p:cNvPr id="23" name="Picture 22"/>
          <p:cNvPicPr>
            <a:picLocks noChangeAspect="1"/>
          </p:cNvPicPr>
          <p:nvPr/>
        </p:nvPicPr>
        <p:blipFill rotWithShape="1">
          <a:blip r:embed="rId12"/>
          <a:srcRect l="86359"/>
          <a:stretch/>
        </p:blipFill>
        <p:spPr>
          <a:xfrm>
            <a:off x="2638473" y="4538462"/>
            <a:ext cx="728936" cy="1817123"/>
          </a:xfrm>
          <a:prstGeom prst="rect">
            <a:avLst/>
          </a:prstGeom>
        </p:spPr>
      </p:pic>
      <p:pic>
        <p:nvPicPr>
          <p:cNvPr id="24" name="Picture 23"/>
          <p:cNvPicPr>
            <a:picLocks noChangeAspect="1"/>
          </p:cNvPicPr>
          <p:nvPr/>
        </p:nvPicPr>
        <p:blipFill rotWithShape="1">
          <a:blip r:embed="rId12"/>
          <a:srcRect r="72303"/>
          <a:stretch/>
        </p:blipFill>
        <p:spPr>
          <a:xfrm>
            <a:off x="3898657" y="4163448"/>
            <a:ext cx="1477359" cy="1813739"/>
          </a:xfrm>
          <a:prstGeom prst="rect">
            <a:avLst/>
          </a:prstGeom>
        </p:spPr>
      </p:pic>
      <p:pic>
        <p:nvPicPr>
          <p:cNvPr id="25" name="Picture 24"/>
          <p:cNvPicPr>
            <a:picLocks noChangeAspect="1"/>
          </p:cNvPicPr>
          <p:nvPr/>
        </p:nvPicPr>
        <p:blipFill rotWithShape="1">
          <a:blip r:embed="rId12"/>
          <a:srcRect l="86359"/>
          <a:stretch/>
        </p:blipFill>
        <p:spPr>
          <a:xfrm>
            <a:off x="11251814" y="4204859"/>
            <a:ext cx="728936" cy="1817123"/>
          </a:xfrm>
          <a:prstGeom prst="rect">
            <a:avLst/>
          </a:prstGeom>
        </p:spPr>
      </p:pic>
      <p:pic>
        <p:nvPicPr>
          <p:cNvPr id="26" name="Picture 25"/>
          <p:cNvPicPr>
            <a:picLocks noChangeAspect="1"/>
          </p:cNvPicPr>
          <p:nvPr/>
        </p:nvPicPr>
        <p:blipFill rotWithShape="1">
          <a:blip r:embed="rId12"/>
          <a:srcRect r="72303"/>
          <a:stretch/>
        </p:blipFill>
        <p:spPr>
          <a:xfrm>
            <a:off x="8151106" y="4194846"/>
            <a:ext cx="1477359" cy="1813739"/>
          </a:xfrm>
          <a:prstGeom prst="rect">
            <a:avLst/>
          </a:prstGeom>
        </p:spPr>
      </p:pic>
      <p:pic>
        <p:nvPicPr>
          <p:cNvPr id="27" name="Picture 26"/>
          <p:cNvPicPr>
            <a:picLocks noChangeAspect="1"/>
          </p:cNvPicPr>
          <p:nvPr/>
        </p:nvPicPr>
        <p:blipFill>
          <a:blip r:embed="rId13"/>
          <a:stretch>
            <a:fillRect/>
          </a:stretch>
        </p:blipFill>
        <p:spPr>
          <a:xfrm>
            <a:off x="5691187" y="4178125"/>
            <a:ext cx="854303" cy="1799062"/>
          </a:xfrm>
          <a:prstGeom prst="rect">
            <a:avLst/>
          </a:prstGeom>
        </p:spPr>
      </p:pic>
    </p:spTree>
    <p:extLst>
      <p:ext uri="{BB962C8B-B14F-4D97-AF65-F5344CB8AC3E}">
        <p14:creationId xmlns:p14="http://schemas.microsoft.com/office/powerpoint/2010/main" val="15994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Add a column to flag </a:t>
            </a:r>
            <a:r>
              <a:rPr lang="en-US" sz="3600" dirty="0" err="1" smtClean="0"/>
              <a:t>Anaplasmosis</a:t>
            </a:r>
            <a:r>
              <a:rPr lang="en-US" sz="3600" dirty="0" smtClean="0"/>
              <a:t> </a:t>
            </a:r>
            <a:r>
              <a:rPr lang="en-US" sz="3600" dirty="0"/>
              <a:t>testing</a:t>
            </a:r>
          </a:p>
        </p:txBody>
      </p:sp>
      <p:sp>
        <p:nvSpPr>
          <p:cNvPr id="3" name="Content Placeholder 2"/>
          <p:cNvSpPr>
            <a:spLocks noGrp="1"/>
          </p:cNvSpPr>
          <p:nvPr>
            <p:ph idx="1"/>
          </p:nvPr>
        </p:nvSpPr>
        <p:spPr/>
        <p:txBody>
          <a:bodyPr>
            <a:normAutofit/>
          </a:bodyPr>
          <a:lstStyle/>
          <a:p>
            <a:r>
              <a:rPr lang="en-US" dirty="0"/>
              <a:t>What do our </a:t>
            </a:r>
            <a:r>
              <a:rPr lang="en-US" dirty="0" smtClean="0"/>
              <a:t>test names look like?</a:t>
            </a:r>
            <a:endParaRPr lang="en-US" dirty="0"/>
          </a:p>
          <a:p>
            <a:pPr lvl="1"/>
            <a:r>
              <a:rPr lang="en-US" dirty="0" smtClean="0"/>
              <a:t>Each patient row has one field containing all test names</a:t>
            </a:r>
          </a:p>
          <a:p>
            <a:pPr lvl="1"/>
            <a:r>
              <a:rPr lang="en-US" dirty="0" smtClean="0"/>
              <a:t>Separated by “/”</a:t>
            </a:r>
          </a:p>
          <a:p>
            <a:pPr lvl="1"/>
            <a:r>
              <a:rPr lang="en-US" dirty="0"/>
              <a:t>Sometimes not </a:t>
            </a:r>
            <a:r>
              <a:rPr lang="en-US" dirty="0" smtClean="0"/>
              <a:t>capitalized</a:t>
            </a:r>
            <a:endParaRPr lang="en-US" dirty="0"/>
          </a:p>
          <a:p>
            <a:pPr marL="457200" lvl="1" indent="0">
              <a:buNone/>
            </a:pPr>
            <a:endParaRPr lang="en-US" dirty="0"/>
          </a:p>
          <a:p>
            <a:pPr marL="0" indent="0">
              <a:buNone/>
            </a:pPr>
            <a:r>
              <a:rPr lang="en-US" dirty="0" smtClean="0"/>
              <a:t>Let’s create a new column with a flag for any Lyme testing performed. </a:t>
            </a:r>
            <a:r>
              <a:rPr lang="en-US" dirty="0"/>
              <a:t>We can use </a:t>
            </a:r>
            <a:r>
              <a:rPr lang="en-US" dirty="0" err="1" smtClean="0"/>
              <a:t>str_detect</a:t>
            </a:r>
            <a:r>
              <a:rPr lang="en-US" dirty="0" smtClean="0"/>
              <a:t>() </a:t>
            </a:r>
            <a:r>
              <a:rPr lang="en-US" dirty="0"/>
              <a:t>to get a vector of TRUE/FALSE matches to a pattern</a:t>
            </a:r>
            <a:r>
              <a:rPr lang="en-US" dirty="0" smtClean="0"/>
              <a:t>.</a:t>
            </a:r>
          </a:p>
          <a:p>
            <a:pPr marL="0" indent="0">
              <a:buNone/>
            </a:pPr>
            <a:r>
              <a:rPr lang="en-US" dirty="0" smtClean="0"/>
              <a:t> </a:t>
            </a:r>
            <a:endParaRPr lang="en-US" dirty="0"/>
          </a:p>
          <a:p>
            <a:r>
              <a:rPr lang="en-US" dirty="0" smtClean="0"/>
              <a:t>Things </a:t>
            </a:r>
            <a:r>
              <a:rPr lang="en-US" dirty="0"/>
              <a:t>to learn:</a:t>
            </a:r>
          </a:p>
          <a:p>
            <a:pPr lvl="1"/>
            <a:r>
              <a:rPr lang="en-US" dirty="0" err="1" smtClean="0"/>
              <a:t>str_detect</a:t>
            </a:r>
            <a:r>
              <a:rPr lang="en-US" dirty="0" smtClean="0"/>
              <a:t>() output can be used the same way as </a:t>
            </a:r>
            <a:r>
              <a:rPr lang="en-US" dirty="0" err="1" smtClean="0"/>
              <a:t>grepl</a:t>
            </a:r>
            <a:r>
              <a:rPr lang="en-US" dirty="0" smtClean="0"/>
              <a:t>() output</a:t>
            </a:r>
          </a:p>
          <a:p>
            <a:pPr lvl="1"/>
            <a:r>
              <a:rPr lang="en-US" i="1" dirty="0" smtClean="0"/>
              <a:t>negate</a:t>
            </a:r>
            <a:r>
              <a:rPr lang="en-US" dirty="0" smtClean="0"/>
              <a:t> option gives the inverse result</a:t>
            </a:r>
          </a:p>
          <a:p>
            <a:pPr marL="457200" lvl="1" indent="0">
              <a:buNone/>
            </a:pPr>
            <a:endParaRPr lang="en-US" dirty="0"/>
          </a:p>
          <a:p>
            <a:r>
              <a:rPr lang="en-US" dirty="0" err="1" smtClean="0"/>
              <a:t>str_detect</a:t>
            </a:r>
            <a:r>
              <a:rPr lang="en-US" dirty="0" smtClean="0"/>
              <a:t> is similar </a:t>
            </a:r>
            <a:r>
              <a:rPr lang="en-US" dirty="0"/>
              <a:t>to </a:t>
            </a:r>
            <a:r>
              <a:rPr lang="en-US" dirty="0" err="1"/>
              <a:t>grepl</a:t>
            </a:r>
            <a:r>
              <a:rPr lang="en-US" dirty="0"/>
              <a:t>() </a:t>
            </a:r>
            <a:r>
              <a:rPr lang="en-US" dirty="0">
                <a:hlinkClick r:id="rId2"/>
              </a:rPr>
              <a:t>https://stringr.tidyverse.org/reference/str_detect.html </a:t>
            </a:r>
            <a:endParaRPr lang="en-US" dirty="0"/>
          </a:p>
          <a:p>
            <a:endParaRPr lang="en-US" dirty="0"/>
          </a:p>
        </p:txBody>
      </p:sp>
      <p:pic>
        <p:nvPicPr>
          <p:cNvPr id="4" name="Picture 3"/>
          <p:cNvPicPr>
            <a:picLocks noChangeAspect="1"/>
          </p:cNvPicPr>
          <p:nvPr/>
        </p:nvPicPr>
        <p:blipFill>
          <a:blip r:embed="rId3"/>
          <a:stretch>
            <a:fillRect/>
          </a:stretch>
        </p:blipFill>
        <p:spPr>
          <a:xfrm>
            <a:off x="7291387" y="1524000"/>
            <a:ext cx="1872391" cy="1466850"/>
          </a:xfrm>
          <a:prstGeom prst="rect">
            <a:avLst/>
          </a:prstGeom>
        </p:spPr>
      </p:pic>
    </p:spTree>
    <p:extLst>
      <p:ext uri="{BB962C8B-B14F-4D97-AF65-F5344CB8AC3E}">
        <p14:creationId xmlns:p14="http://schemas.microsoft.com/office/powerpoint/2010/main" val="21716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Add a column to flag </a:t>
            </a:r>
            <a:r>
              <a:rPr lang="en-US" sz="3600" dirty="0" err="1" smtClean="0"/>
              <a:t>Anaplasmosis</a:t>
            </a:r>
            <a:r>
              <a:rPr lang="en-US" sz="3600" dirty="0" smtClean="0"/>
              <a:t> testing</a:t>
            </a:r>
            <a:endParaRPr lang="en-US" sz="3600" dirty="0"/>
          </a:p>
        </p:txBody>
      </p:sp>
      <p:sp>
        <p:nvSpPr>
          <p:cNvPr id="3" name="Content Placeholder 2"/>
          <p:cNvSpPr>
            <a:spLocks noGrp="1"/>
          </p:cNvSpPr>
          <p:nvPr>
            <p:ph idx="1"/>
          </p:nvPr>
        </p:nvSpPr>
        <p:spPr/>
        <p:txBody>
          <a:bodyPr>
            <a:normAutofit lnSpcReduction="10000"/>
          </a:bodyPr>
          <a:lstStyle/>
          <a:p>
            <a:pPr marL="0" indent="0">
              <a:buNone/>
            </a:pPr>
            <a:r>
              <a:rPr lang="en-US" sz="1600" dirty="0" err="1" smtClean="0"/>
              <a:t>str_detect</a:t>
            </a:r>
            <a:r>
              <a:rPr lang="en-US" sz="1600" dirty="0" smtClean="0"/>
              <a:t>() </a:t>
            </a:r>
            <a:r>
              <a:rPr lang="en-US" sz="1600" dirty="0"/>
              <a:t>will give us a logical vector, the same length as our input </a:t>
            </a:r>
            <a:r>
              <a:rPr lang="en-US" sz="1600" dirty="0" err="1"/>
              <a:t>Test_Name</a:t>
            </a:r>
            <a:r>
              <a:rPr lang="en-US" sz="1600" dirty="0"/>
              <a:t> field.</a:t>
            </a:r>
          </a:p>
          <a:p>
            <a:pPr marL="0" indent="0">
              <a:buNone/>
            </a:pPr>
            <a:endParaRPr lang="en-US" sz="1600" dirty="0"/>
          </a:p>
          <a:p>
            <a:endParaRPr lang="en-US" sz="1600" dirty="0" smtClean="0"/>
          </a:p>
          <a:p>
            <a:r>
              <a:rPr lang="en-US" sz="1600" dirty="0" smtClean="0"/>
              <a:t>Make a new column by using this vector any of the ways we did with </a:t>
            </a:r>
            <a:r>
              <a:rPr lang="en-US" sz="1600" dirty="0" err="1" smtClean="0"/>
              <a:t>grepl</a:t>
            </a:r>
            <a:r>
              <a:rPr lang="en-US" sz="1600" dirty="0" smtClean="0"/>
              <a:t>()</a:t>
            </a:r>
          </a:p>
          <a:p>
            <a:pPr marL="0" indent="0">
              <a:buNone/>
            </a:pPr>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r>
              <a:rPr lang="en-US" sz="1600" dirty="0" smtClean="0"/>
              <a:t>FUN FACT: Using </a:t>
            </a:r>
            <a:r>
              <a:rPr lang="en-US" sz="1600" dirty="0"/>
              <a:t>the </a:t>
            </a:r>
            <a:r>
              <a:rPr lang="en-US" sz="1600" b="1" dirty="0"/>
              <a:t>negate = </a:t>
            </a:r>
            <a:r>
              <a:rPr lang="en-US" sz="1600" b="1" dirty="0" smtClean="0"/>
              <a:t>TRUE </a:t>
            </a:r>
            <a:r>
              <a:rPr lang="en-US" sz="1600" dirty="0" smtClean="0"/>
              <a:t>option will give the exact opposite results </a:t>
            </a:r>
          </a:p>
          <a:p>
            <a:pPr lvl="1"/>
            <a:r>
              <a:rPr lang="en-US" sz="1200" dirty="0" smtClean="0"/>
              <a:t>(TRUE result with negate means NOT MATCHED</a:t>
            </a:r>
            <a:r>
              <a:rPr lang="en-US" sz="1200" dirty="0" smtClean="0"/>
              <a:t>)</a:t>
            </a:r>
          </a:p>
          <a:p>
            <a:pPr lvl="1"/>
            <a:r>
              <a:rPr lang="en-US" sz="1200" dirty="0" smtClean="0"/>
              <a:t>* This could be useful if you wanted to make a subset of non-matches</a:t>
            </a:r>
            <a:endParaRPr lang="en-US" sz="1200" dirty="0" smtClean="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63700817"/>
              </p:ext>
            </p:extLst>
          </p:nvPr>
        </p:nvGraphicFramePr>
        <p:xfrm>
          <a:off x="941705" y="2185171"/>
          <a:ext cx="4368800" cy="348615"/>
        </p:xfrm>
        <a:graphic>
          <a:graphicData uri="http://schemas.openxmlformats.org/presentationml/2006/ole">
            <mc:AlternateContent xmlns:mc="http://schemas.openxmlformats.org/markup-compatibility/2006">
              <mc:Choice xmlns:v="urn:schemas-microsoft-com:vml" Requires="v">
                <p:oleObj spid="_x0000_s6198" name="Document" r:id="rId3" imgW="4369164" imgH="278690" progId="Word.Document.12">
                  <p:embed/>
                </p:oleObj>
              </mc:Choice>
              <mc:Fallback>
                <p:oleObj name="Document" r:id="rId3" imgW="4369164" imgH="278690" progId="Word.Document.12">
                  <p:embed/>
                  <p:pic>
                    <p:nvPicPr>
                      <p:cNvPr id="0" name=""/>
                      <p:cNvPicPr/>
                      <p:nvPr/>
                    </p:nvPicPr>
                    <p:blipFill>
                      <a:blip r:embed="rId4"/>
                      <a:stretch>
                        <a:fillRect/>
                      </a:stretch>
                    </p:blipFill>
                    <p:spPr>
                      <a:xfrm>
                        <a:off x="941705" y="2185171"/>
                        <a:ext cx="4368800" cy="348615"/>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6532880" y="2124751"/>
            <a:ext cx="3314700" cy="20002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744388630"/>
              </p:ext>
            </p:extLst>
          </p:nvPr>
        </p:nvGraphicFramePr>
        <p:xfrm>
          <a:off x="158404" y="3534958"/>
          <a:ext cx="6645275" cy="1071562"/>
        </p:xfrm>
        <a:graphic>
          <a:graphicData uri="http://schemas.openxmlformats.org/presentationml/2006/ole">
            <mc:AlternateContent xmlns:mc="http://schemas.openxmlformats.org/markup-compatibility/2006">
              <mc:Choice xmlns:v="urn:schemas-microsoft-com:vml" Requires="v">
                <p:oleObj spid="_x0000_s6199" name="Document" r:id="rId6" imgW="5465309" imgH="885462" progId="Word.Document.12">
                  <p:embed/>
                </p:oleObj>
              </mc:Choice>
              <mc:Fallback>
                <p:oleObj name="Document" r:id="rId6" imgW="5465309" imgH="885462" progId="Word.Document.12">
                  <p:embed/>
                  <p:pic>
                    <p:nvPicPr>
                      <p:cNvPr id="8" name="Object 7"/>
                      <p:cNvPicPr/>
                      <p:nvPr/>
                    </p:nvPicPr>
                    <p:blipFill>
                      <a:blip r:embed="rId7"/>
                      <a:stretch>
                        <a:fillRect/>
                      </a:stretch>
                    </p:blipFill>
                    <p:spPr>
                      <a:xfrm>
                        <a:off x="158404" y="3534958"/>
                        <a:ext cx="6645275" cy="1071562"/>
                      </a:xfrm>
                      <a:prstGeom prst="rect">
                        <a:avLst/>
                      </a:prstGeom>
                    </p:spPr>
                  </p:pic>
                </p:oleObj>
              </mc:Fallback>
            </mc:AlternateContent>
          </a:graphicData>
        </a:graphic>
      </p:graphicFrame>
      <p:pic>
        <p:nvPicPr>
          <p:cNvPr id="7" name="Picture 6"/>
          <p:cNvPicPr>
            <a:picLocks noChangeAspect="1"/>
          </p:cNvPicPr>
          <p:nvPr/>
        </p:nvPicPr>
        <p:blipFill rotWithShape="1">
          <a:blip r:embed="rId8"/>
          <a:srcRect r="24587"/>
          <a:stretch/>
        </p:blipFill>
        <p:spPr>
          <a:xfrm>
            <a:off x="5627715" y="3366221"/>
            <a:ext cx="5304157" cy="1710603"/>
          </a:xfrm>
          <a:prstGeom prst="rect">
            <a:avLst/>
          </a:prstGeom>
        </p:spPr>
      </p:pic>
      <p:pic>
        <p:nvPicPr>
          <p:cNvPr id="8" name="Picture 7"/>
          <p:cNvPicPr>
            <a:picLocks noChangeAspect="1"/>
          </p:cNvPicPr>
          <p:nvPr/>
        </p:nvPicPr>
        <p:blipFill rotWithShape="1">
          <a:blip r:embed="rId8"/>
          <a:srcRect l="86675"/>
          <a:stretch/>
        </p:blipFill>
        <p:spPr>
          <a:xfrm>
            <a:off x="11033137" y="3366222"/>
            <a:ext cx="937189" cy="1710602"/>
          </a:xfrm>
          <a:prstGeom prst="rect">
            <a:avLst/>
          </a:prstGeom>
        </p:spPr>
      </p:pic>
      <p:pic>
        <p:nvPicPr>
          <p:cNvPr id="9" name="Picture 8"/>
          <p:cNvPicPr>
            <a:picLocks noChangeAspect="1"/>
          </p:cNvPicPr>
          <p:nvPr/>
        </p:nvPicPr>
        <p:blipFill>
          <a:blip r:embed="rId9"/>
          <a:stretch>
            <a:fillRect/>
          </a:stretch>
        </p:blipFill>
        <p:spPr>
          <a:xfrm>
            <a:off x="3275330" y="6118269"/>
            <a:ext cx="3257550" cy="276225"/>
          </a:xfrm>
          <a:prstGeom prst="rect">
            <a:avLst/>
          </a:prstGeom>
        </p:spPr>
      </p:pic>
    </p:spTree>
    <p:extLst>
      <p:ext uri="{BB962C8B-B14F-4D97-AF65-F5344CB8AC3E}">
        <p14:creationId xmlns:p14="http://schemas.microsoft.com/office/powerpoint/2010/main" val="277703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4"/>
            <a:ext cx="10515600" cy="1325563"/>
          </a:xfrm>
        </p:spPr>
        <p:txBody>
          <a:bodyPr>
            <a:normAutofit/>
          </a:bodyPr>
          <a:lstStyle/>
          <a:p>
            <a:r>
              <a:rPr lang="en-US" sz="3600" dirty="0" smtClean="0"/>
              <a:t>Add a column with the name of any select antibiotics that were prescribed</a:t>
            </a:r>
            <a:endParaRPr lang="en-US" sz="3600" dirty="0"/>
          </a:p>
        </p:txBody>
      </p:sp>
      <p:sp>
        <p:nvSpPr>
          <p:cNvPr id="3" name="Content Placeholder 2"/>
          <p:cNvSpPr>
            <a:spLocks noGrp="1"/>
          </p:cNvSpPr>
          <p:nvPr>
            <p:ph idx="1"/>
          </p:nvPr>
        </p:nvSpPr>
        <p:spPr>
          <a:xfrm>
            <a:off x="838200" y="1609207"/>
            <a:ext cx="10515600" cy="4567756"/>
          </a:xfrm>
        </p:spPr>
        <p:txBody>
          <a:bodyPr>
            <a:normAutofit/>
          </a:bodyPr>
          <a:lstStyle/>
          <a:p>
            <a:r>
              <a:rPr lang="en-US" sz="1600" dirty="0" smtClean="0"/>
              <a:t>What does our prescription field look like?</a:t>
            </a:r>
          </a:p>
          <a:p>
            <a:pPr lvl="1"/>
            <a:r>
              <a:rPr lang="en-US" sz="1200" dirty="0" smtClean="0"/>
              <a:t>Free text</a:t>
            </a:r>
          </a:p>
          <a:p>
            <a:pPr lvl="1"/>
            <a:r>
              <a:rPr lang="en-US" sz="1200" dirty="0" smtClean="0"/>
              <a:t>Rx instructions with dosing</a:t>
            </a:r>
          </a:p>
          <a:p>
            <a:pPr marL="0" indent="0">
              <a:buNone/>
            </a:pPr>
            <a:endParaRPr lang="en-US" sz="1400" dirty="0" smtClean="0"/>
          </a:p>
          <a:p>
            <a:pPr marL="0" indent="0">
              <a:buNone/>
            </a:pPr>
            <a:endParaRPr lang="en-US" sz="1400" dirty="0"/>
          </a:p>
          <a:p>
            <a:pPr marL="0" indent="0">
              <a:buNone/>
            </a:pPr>
            <a:endParaRPr lang="en-US" sz="1400" dirty="0" smtClean="0"/>
          </a:p>
          <a:p>
            <a:pPr marL="0" indent="0">
              <a:buNone/>
            </a:pPr>
            <a:r>
              <a:rPr lang="en-US" sz="1600" dirty="0" smtClean="0"/>
              <a:t>Let’s use </a:t>
            </a:r>
            <a:r>
              <a:rPr lang="en-US" sz="1600" dirty="0" err="1" smtClean="0"/>
              <a:t>str_match</a:t>
            </a:r>
            <a:r>
              <a:rPr lang="en-US" sz="1600" dirty="0" smtClean="0"/>
              <a:t>() to pull out only the antibiotic names, and save them to a field which can later be used for summary tables or graphs. </a:t>
            </a:r>
          </a:p>
          <a:p>
            <a:pPr marL="0" indent="0">
              <a:buNone/>
            </a:pPr>
            <a:endParaRPr lang="en-US" sz="1400" dirty="0" smtClean="0"/>
          </a:p>
          <a:p>
            <a:r>
              <a:rPr lang="en-US" sz="1600" dirty="0" smtClean="0"/>
              <a:t>Things to learn:</a:t>
            </a:r>
          </a:p>
          <a:p>
            <a:pPr lvl="1"/>
            <a:r>
              <a:rPr lang="en-US" sz="1100" dirty="0" err="1" smtClean="0"/>
              <a:t>str_match</a:t>
            </a:r>
            <a:r>
              <a:rPr lang="en-US" sz="1100" dirty="0" smtClean="0"/>
              <a:t>() output format and what each column can be used for</a:t>
            </a:r>
          </a:p>
          <a:p>
            <a:pPr lvl="1"/>
            <a:r>
              <a:rPr lang="en-US" sz="1100" dirty="0" smtClean="0"/>
              <a:t>How to call up specific </a:t>
            </a:r>
            <a:r>
              <a:rPr lang="en-US" sz="1100" dirty="0" err="1" smtClean="0"/>
              <a:t>str_match</a:t>
            </a:r>
            <a:r>
              <a:rPr lang="en-US" sz="1100" dirty="0" smtClean="0"/>
              <a:t>() output</a:t>
            </a:r>
          </a:p>
          <a:p>
            <a:pPr marL="0" indent="0">
              <a:buNone/>
            </a:pPr>
            <a:endParaRPr lang="en-US" sz="1200" dirty="0" smtClean="0"/>
          </a:p>
          <a:p>
            <a:pPr marL="0" indent="0">
              <a:buNone/>
            </a:pPr>
            <a:r>
              <a:rPr lang="en-US" sz="1400" dirty="0" err="1"/>
              <a:t>str_match</a:t>
            </a:r>
            <a:r>
              <a:rPr lang="en-US" sz="1400" dirty="0" smtClean="0"/>
              <a:t>(): </a:t>
            </a:r>
            <a:r>
              <a:rPr lang="en-US" sz="1400" dirty="0" smtClean="0">
                <a:hlinkClick r:id="rId2"/>
              </a:rPr>
              <a:t>https</a:t>
            </a:r>
            <a:r>
              <a:rPr lang="en-US" sz="1400" dirty="0">
                <a:hlinkClick r:id="rId2"/>
              </a:rPr>
              <a:t>://www.rdocumentation.org/packages/stringr/versions/1.4.0/topics/str_match </a:t>
            </a:r>
            <a:endParaRPr lang="en-US" sz="1400" dirty="0" smtClean="0"/>
          </a:p>
          <a:p>
            <a:pPr marL="0" indent="0">
              <a:buNone/>
            </a:pPr>
            <a:endParaRPr lang="en-US" sz="1200" dirty="0" smtClean="0"/>
          </a:p>
          <a:p>
            <a:pPr marL="457200" lvl="1" indent="0">
              <a:buNone/>
            </a:pPr>
            <a:endParaRPr lang="en-US" sz="1050" dirty="0"/>
          </a:p>
          <a:p>
            <a:pPr lvl="1"/>
            <a:endParaRPr lang="en-US" sz="1050" dirty="0" smtClean="0"/>
          </a:p>
        </p:txBody>
      </p:sp>
      <p:pic>
        <p:nvPicPr>
          <p:cNvPr id="8" name="Picture 7"/>
          <p:cNvPicPr>
            <a:picLocks noChangeAspect="1"/>
          </p:cNvPicPr>
          <p:nvPr/>
        </p:nvPicPr>
        <p:blipFill>
          <a:blip r:embed="rId3"/>
          <a:stretch>
            <a:fillRect/>
          </a:stretch>
        </p:blipFill>
        <p:spPr>
          <a:xfrm>
            <a:off x="6162675" y="1507072"/>
            <a:ext cx="3200400" cy="1590675"/>
          </a:xfrm>
          <a:prstGeom prst="rect">
            <a:avLst/>
          </a:prstGeom>
        </p:spPr>
      </p:pic>
    </p:spTree>
    <p:extLst>
      <p:ext uri="{BB962C8B-B14F-4D97-AF65-F5344CB8AC3E}">
        <p14:creationId xmlns:p14="http://schemas.microsoft.com/office/powerpoint/2010/main" val="3512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4"/>
            <a:ext cx="10515600" cy="1325563"/>
          </a:xfrm>
        </p:spPr>
        <p:txBody>
          <a:bodyPr>
            <a:normAutofit/>
          </a:bodyPr>
          <a:lstStyle/>
          <a:p>
            <a:r>
              <a:rPr lang="en-US" sz="3600" dirty="0" smtClean="0"/>
              <a:t>Add a column with the name of any select antibiotics that were prescribed</a:t>
            </a:r>
            <a:endParaRPr lang="en-US" sz="3600" dirty="0"/>
          </a:p>
        </p:txBody>
      </p:sp>
      <p:sp>
        <p:nvSpPr>
          <p:cNvPr id="3" name="Content Placeholder 2"/>
          <p:cNvSpPr>
            <a:spLocks noGrp="1"/>
          </p:cNvSpPr>
          <p:nvPr>
            <p:ph idx="1"/>
          </p:nvPr>
        </p:nvSpPr>
        <p:spPr/>
        <p:txBody>
          <a:bodyPr>
            <a:normAutofit/>
          </a:bodyPr>
          <a:lstStyle/>
          <a:p>
            <a:pPr marL="0" indent="0">
              <a:buNone/>
            </a:pPr>
            <a:r>
              <a:rPr lang="en-US" sz="1200" dirty="0" smtClean="0"/>
              <a:t>The </a:t>
            </a:r>
            <a:r>
              <a:rPr lang="en-US" sz="1200" dirty="0"/>
              <a:t>result of </a:t>
            </a:r>
            <a:r>
              <a:rPr lang="en-US" sz="1200" dirty="0" err="1" smtClean="0"/>
              <a:t>str_match</a:t>
            </a:r>
            <a:r>
              <a:rPr lang="en-US" sz="1200" dirty="0" smtClean="0"/>
              <a:t>() </a:t>
            </a:r>
            <a:r>
              <a:rPr lang="en-US" sz="1200" dirty="0"/>
              <a:t>is a character </a:t>
            </a:r>
            <a:r>
              <a:rPr lang="en-US" sz="1200" dirty="0" smtClean="0"/>
              <a:t>matrix of ONLY the matched part of the full text</a:t>
            </a:r>
            <a:r>
              <a:rPr lang="en-US" sz="1200" dirty="0" smtClean="0"/>
              <a:t>.</a:t>
            </a:r>
          </a:p>
          <a:p>
            <a:pPr marL="0" indent="0">
              <a:buNone/>
            </a:pPr>
            <a:endParaRPr lang="en-US" sz="1200" dirty="0"/>
          </a:p>
          <a:p>
            <a:pPr lvl="1"/>
            <a:r>
              <a:rPr lang="en-US" sz="1050" dirty="0"/>
              <a:t>use </a:t>
            </a:r>
            <a:r>
              <a:rPr lang="en-US" sz="1050" dirty="0" smtClean="0"/>
              <a:t>the </a:t>
            </a:r>
            <a:r>
              <a:rPr lang="en-US" sz="1050" dirty="0" err="1" smtClean="0"/>
              <a:t>tolower</a:t>
            </a:r>
            <a:r>
              <a:rPr lang="en-US" sz="1050" dirty="0" smtClean="0"/>
              <a:t>() wrapper </a:t>
            </a:r>
            <a:r>
              <a:rPr lang="en-US" sz="1050" dirty="0"/>
              <a:t>as we would "</a:t>
            </a:r>
            <a:r>
              <a:rPr lang="en-US" sz="1050" dirty="0" err="1" smtClean="0"/>
              <a:t>ignore.case</a:t>
            </a:r>
            <a:r>
              <a:rPr lang="en-US" sz="1050" dirty="0" smtClean="0"/>
              <a:t>“ for </a:t>
            </a:r>
            <a:r>
              <a:rPr lang="en-US" sz="1050" dirty="0" err="1" smtClean="0"/>
              <a:t>grep</a:t>
            </a:r>
            <a:r>
              <a:rPr lang="en-US" sz="1050" dirty="0" smtClean="0"/>
              <a:t>() or </a:t>
            </a:r>
            <a:r>
              <a:rPr lang="en-US" sz="1050" dirty="0" err="1" smtClean="0"/>
              <a:t>grepl</a:t>
            </a:r>
            <a:r>
              <a:rPr lang="en-US" sz="1050" dirty="0" smtClean="0"/>
              <a:t>(), making our input data all lowercase.</a:t>
            </a:r>
            <a:endParaRPr lang="en-US" sz="1050" dirty="0" smtClean="0"/>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dirty="0"/>
          </a:p>
          <a:p>
            <a:pPr marL="0" indent="0">
              <a:buNone/>
            </a:pPr>
            <a:endParaRPr lang="en-US" sz="1200" dirty="0" smtClean="0"/>
          </a:p>
          <a:p>
            <a:pPr lvl="1"/>
            <a:r>
              <a:rPr lang="en-US" sz="1050" dirty="0" smtClean="0"/>
              <a:t>First </a:t>
            </a:r>
            <a:r>
              <a:rPr lang="en-US" sz="1050" dirty="0"/>
              <a:t>column is the complete match, followed by one column for each capture group</a:t>
            </a:r>
            <a:r>
              <a:rPr lang="en-US" sz="1050" dirty="0" smtClean="0"/>
              <a:t>.</a:t>
            </a:r>
          </a:p>
          <a:p>
            <a:pPr lvl="1"/>
            <a:r>
              <a:rPr lang="en-US" sz="1050" dirty="0" smtClean="0"/>
              <a:t>To access a specific column and use it, make use of the [</a:t>
            </a:r>
            <a:r>
              <a:rPr lang="en-US" sz="1050" dirty="0" err="1" smtClean="0"/>
              <a:t>row,column</a:t>
            </a:r>
            <a:r>
              <a:rPr lang="en-US" sz="1050" dirty="0" smtClean="0"/>
              <a:t>] index format. </a:t>
            </a:r>
          </a:p>
          <a:p>
            <a:pPr marL="457200" lvl="1" indent="0">
              <a:buNone/>
            </a:pPr>
            <a:endParaRPr lang="en-US" sz="1050" dirty="0" smtClean="0"/>
          </a:p>
          <a:p>
            <a:pPr marL="0" indent="0">
              <a:buNone/>
            </a:pPr>
            <a:r>
              <a:rPr lang="en-US" sz="1450" dirty="0" smtClean="0"/>
              <a:t>In our case, to use the complete matches(column 1) we can add it as a column to our full data:</a:t>
            </a:r>
          </a:p>
          <a:p>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3786490339"/>
              </p:ext>
            </p:extLst>
          </p:nvPr>
        </p:nvGraphicFramePr>
        <p:xfrm>
          <a:off x="1120602" y="2073397"/>
          <a:ext cx="8848725" cy="333403"/>
        </p:xfrm>
        <a:graphic>
          <a:graphicData uri="http://schemas.openxmlformats.org/presentationml/2006/ole">
            <mc:AlternateContent xmlns:mc="http://schemas.openxmlformats.org/markup-compatibility/2006">
              <mc:Choice xmlns:v="urn:schemas-microsoft-com:vml" Requires="v">
                <p:oleObj spid="_x0000_s5177" name="Document" r:id="rId3" imgW="7930551" imgH="278669" progId="Word.Document.12">
                  <p:embed/>
                </p:oleObj>
              </mc:Choice>
              <mc:Fallback>
                <p:oleObj name="Document" r:id="rId3" imgW="7930551" imgH="278669" progId="Word.Document.12">
                  <p:embed/>
                  <p:pic>
                    <p:nvPicPr>
                      <p:cNvPr id="0" name=""/>
                      <p:cNvPicPr/>
                      <p:nvPr/>
                    </p:nvPicPr>
                    <p:blipFill>
                      <a:blip r:embed="rId4"/>
                      <a:stretch>
                        <a:fillRect/>
                      </a:stretch>
                    </p:blipFill>
                    <p:spPr>
                      <a:xfrm>
                        <a:off x="1120602" y="2073397"/>
                        <a:ext cx="8848725" cy="333403"/>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120602" y="2623218"/>
            <a:ext cx="4467225" cy="13144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635649207"/>
              </p:ext>
            </p:extLst>
          </p:nvPr>
        </p:nvGraphicFramePr>
        <p:xfrm>
          <a:off x="838200" y="5097863"/>
          <a:ext cx="3219882" cy="365241"/>
        </p:xfrm>
        <a:graphic>
          <a:graphicData uri="http://schemas.openxmlformats.org/presentationml/2006/ole">
            <mc:AlternateContent xmlns:mc="http://schemas.openxmlformats.org/markup-compatibility/2006">
              <mc:Choice xmlns:v="urn:schemas-microsoft-com:vml" Requires="v">
                <p:oleObj spid="_x0000_s5178" name="Document" r:id="rId6" imgW="3148692" imgH="278690" progId="Word.Document.12">
                  <p:embed/>
                </p:oleObj>
              </mc:Choice>
              <mc:Fallback>
                <p:oleObj name="Document" r:id="rId6" imgW="3148692" imgH="278690" progId="Word.Document.12">
                  <p:embed/>
                  <p:pic>
                    <p:nvPicPr>
                      <p:cNvPr id="0" name=""/>
                      <p:cNvPicPr/>
                      <p:nvPr/>
                    </p:nvPicPr>
                    <p:blipFill>
                      <a:blip r:embed="rId7"/>
                      <a:stretch>
                        <a:fillRect/>
                      </a:stretch>
                    </p:blipFill>
                    <p:spPr>
                      <a:xfrm>
                        <a:off x="838200" y="5097863"/>
                        <a:ext cx="3219882" cy="365241"/>
                      </a:xfrm>
                      <a:prstGeom prst="rect">
                        <a:avLst/>
                      </a:prstGeom>
                    </p:spPr>
                  </p:pic>
                </p:oleObj>
              </mc:Fallback>
            </mc:AlternateContent>
          </a:graphicData>
        </a:graphic>
      </p:graphicFrame>
      <p:pic>
        <p:nvPicPr>
          <p:cNvPr id="7" name="Picture 6"/>
          <p:cNvPicPr>
            <a:picLocks noChangeAspect="1"/>
          </p:cNvPicPr>
          <p:nvPr/>
        </p:nvPicPr>
        <p:blipFill>
          <a:blip r:embed="rId8"/>
          <a:stretch>
            <a:fillRect/>
          </a:stretch>
        </p:blipFill>
        <p:spPr>
          <a:xfrm>
            <a:off x="3760210" y="5097863"/>
            <a:ext cx="8162925" cy="1724025"/>
          </a:xfrm>
          <a:prstGeom prst="rect">
            <a:avLst/>
          </a:prstGeom>
        </p:spPr>
      </p:pic>
    </p:spTree>
    <p:extLst>
      <p:ext uri="{BB962C8B-B14F-4D97-AF65-F5344CB8AC3E}">
        <p14:creationId xmlns:p14="http://schemas.microsoft.com/office/powerpoint/2010/main" val="119528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Create a subset for a certain doctor</a:t>
            </a:r>
            <a:endParaRPr lang="en-US" sz="4000" dirty="0"/>
          </a:p>
        </p:txBody>
      </p:sp>
      <p:sp>
        <p:nvSpPr>
          <p:cNvPr id="3" name="Content Placeholder 2"/>
          <p:cNvSpPr>
            <a:spLocks noGrp="1"/>
          </p:cNvSpPr>
          <p:nvPr>
            <p:ph idx="1"/>
          </p:nvPr>
        </p:nvSpPr>
        <p:spPr/>
        <p:txBody>
          <a:bodyPr>
            <a:normAutofit/>
          </a:bodyPr>
          <a:lstStyle/>
          <a:p>
            <a:r>
              <a:rPr lang="en-US" dirty="0" smtClean="0"/>
              <a:t>What does the Doctor field look like?</a:t>
            </a:r>
          </a:p>
          <a:p>
            <a:pPr lvl="1"/>
            <a:r>
              <a:rPr lang="en-US" dirty="0" smtClean="0"/>
              <a:t>Last name only</a:t>
            </a:r>
          </a:p>
          <a:p>
            <a:pPr lvl="1"/>
            <a:r>
              <a:rPr lang="en-US" dirty="0" smtClean="0"/>
              <a:t>Fairly clean</a:t>
            </a:r>
          </a:p>
          <a:p>
            <a:pPr lvl="1"/>
            <a:endParaRPr lang="en-US" dirty="0" smtClean="0"/>
          </a:p>
          <a:p>
            <a:pPr lvl="1"/>
            <a:endParaRPr lang="en-US" dirty="0"/>
          </a:p>
          <a:p>
            <a:pPr marL="0" indent="0">
              <a:buNone/>
            </a:pPr>
            <a:r>
              <a:rPr lang="en-US" dirty="0" smtClean="0"/>
              <a:t>We can use grep() to get the indices of rows matching Dr. Brewster, and create a subset for his cases. </a:t>
            </a:r>
          </a:p>
          <a:p>
            <a:pPr marL="0" indent="0">
              <a:buNone/>
            </a:pPr>
            <a:endParaRPr lang="en-US" dirty="0" smtClean="0"/>
          </a:p>
          <a:p>
            <a:r>
              <a:rPr lang="en-US" dirty="0" smtClean="0"/>
              <a:t>Things to learn:</a:t>
            </a:r>
          </a:p>
          <a:p>
            <a:pPr lvl="1"/>
            <a:r>
              <a:rPr lang="en-US" dirty="0" smtClean="0"/>
              <a:t>grep() only returns the matched indices – the result length can vary </a:t>
            </a:r>
          </a:p>
          <a:p>
            <a:pPr lvl="1"/>
            <a:r>
              <a:rPr lang="en-US" dirty="0" smtClean="0"/>
              <a:t>Use the resulting indices to subset a </a:t>
            </a:r>
            <a:r>
              <a:rPr lang="en-US" dirty="0" err="1" smtClean="0"/>
              <a:t>dataframe</a:t>
            </a:r>
            <a:endParaRPr lang="en-US" dirty="0" smtClean="0"/>
          </a:p>
          <a:p>
            <a:pPr lvl="1"/>
            <a:endParaRPr lang="en-US" dirty="0"/>
          </a:p>
          <a:p>
            <a:pPr lvl="1"/>
            <a:endParaRPr lang="en-US" dirty="0" smtClean="0"/>
          </a:p>
          <a:p>
            <a:pPr marL="0" indent="0">
              <a:buNone/>
            </a:pPr>
            <a:r>
              <a:rPr lang="en-US" dirty="0"/>
              <a:t>grep</a:t>
            </a:r>
            <a:r>
              <a:rPr lang="en-US" dirty="0" smtClean="0"/>
              <a:t>(): </a:t>
            </a:r>
            <a:r>
              <a:rPr lang="en-US" dirty="0" smtClean="0">
                <a:hlinkClick r:id="rId2"/>
              </a:rPr>
              <a:t>https</a:t>
            </a:r>
            <a:r>
              <a:rPr lang="en-US" dirty="0">
                <a:hlinkClick r:id="rId2"/>
              </a:rPr>
              <a:t>://</a:t>
            </a:r>
            <a:r>
              <a:rPr lang="en-US" dirty="0" smtClean="0">
                <a:hlinkClick r:id="rId2"/>
              </a:rPr>
              <a:t>www.rdocumentation.org/packages/base/versions/3.6.2/topics/grep</a:t>
            </a:r>
            <a:endParaRPr lang="en-US" dirty="0" smtClean="0"/>
          </a:p>
          <a:p>
            <a:pPr marL="0" indent="0">
              <a:buNone/>
            </a:pPr>
            <a:endParaRPr lang="en-US" dirty="0" smtClean="0"/>
          </a:p>
        </p:txBody>
      </p:sp>
      <p:pic>
        <p:nvPicPr>
          <p:cNvPr id="8" name="Picture 7"/>
          <p:cNvPicPr>
            <a:picLocks noChangeAspect="1"/>
          </p:cNvPicPr>
          <p:nvPr/>
        </p:nvPicPr>
        <p:blipFill>
          <a:blip r:embed="rId3"/>
          <a:stretch>
            <a:fillRect/>
          </a:stretch>
        </p:blipFill>
        <p:spPr>
          <a:xfrm>
            <a:off x="6055244" y="1466850"/>
            <a:ext cx="933450" cy="1619250"/>
          </a:xfrm>
          <a:prstGeom prst="rect">
            <a:avLst/>
          </a:prstGeom>
        </p:spPr>
      </p:pic>
    </p:spTree>
    <p:extLst>
      <p:ext uri="{BB962C8B-B14F-4D97-AF65-F5344CB8AC3E}">
        <p14:creationId xmlns:p14="http://schemas.microsoft.com/office/powerpoint/2010/main" val="71667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Create a subset for a certain doctor</a:t>
            </a:r>
            <a:endParaRPr lang="en-US" sz="4000" dirty="0"/>
          </a:p>
        </p:txBody>
      </p:sp>
      <p:sp>
        <p:nvSpPr>
          <p:cNvPr id="3" name="Content Placeholder 2"/>
          <p:cNvSpPr>
            <a:spLocks noGrp="1"/>
          </p:cNvSpPr>
          <p:nvPr>
            <p:ph idx="1"/>
          </p:nvPr>
        </p:nvSpPr>
        <p:spPr>
          <a:xfrm>
            <a:off x="838200" y="1723000"/>
            <a:ext cx="10515600" cy="4351338"/>
          </a:xfrm>
        </p:spPr>
        <p:txBody>
          <a:bodyPr/>
          <a:lstStyle/>
          <a:p>
            <a:r>
              <a:rPr lang="en-US" dirty="0" smtClean="0"/>
              <a:t>grep() returns </a:t>
            </a:r>
            <a:r>
              <a:rPr lang="en-US" dirty="0"/>
              <a:t>a </a:t>
            </a:r>
            <a:r>
              <a:rPr lang="en-US" dirty="0" smtClean="0"/>
              <a:t>vector </a:t>
            </a:r>
            <a:r>
              <a:rPr lang="en-US" dirty="0"/>
              <a:t>containing the selected elements</a:t>
            </a:r>
            <a:r>
              <a:rPr lang="en-US" dirty="0" smtClean="0"/>
              <a:t> of the data</a:t>
            </a:r>
          </a:p>
          <a:p>
            <a:pPr lvl="1"/>
            <a:r>
              <a:rPr lang="en-US" dirty="0" smtClean="0"/>
              <a:t>Only returns the index of each match – not same length as the input data</a:t>
            </a:r>
          </a:p>
          <a:p>
            <a:pPr marL="0" indent="0">
              <a:buNone/>
            </a:pPr>
            <a:endParaRPr lang="en-US" dirty="0" smtClean="0"/>
          </a:p>
          <a:p>
            <a:pPr marL="0" indent="0">
              <a:buNone/>
            </a:pPr>
            <a:endParaRPr lang="en-US" dirty="0" smtClean="0"/>
          </a:p>
          <a:p>
            <a:pPr marL="0" indent="0">
              <a:buNone/>
            </a:pPr>
            <a:endParaRPr lang="en-US" dirty="0"/>
          </a:p>
          <a:p>
            <a:r>
              <a:rPr lang="en-US" dirty="0" smtClean="0"/>
              <a:t>Use these row indices to subset the </a:t>
            </a:r>
            <a:r>
              <a:rPr lang="en-US" dirty="0" err="1" smtClean="0"/>
              <a:t>dataframe</a:t>
            </a:r>
            <a:r>
              <a:rPr lang="en-US" dirty="0" smtClean="0"/>
              <a:t> using the [</a:t>
            </a:r>
            <a:r>
              <a:rPr lang="en-US" dirty="0" err="1" smtClean="0"/>
              <a:t>row,column</a:t>
            </a:r>
            <a:r>
              <a:rPr lang="en-US" dirty="0" smtClean="0"/>
              <a:t>] format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9248885"/>
              </p:ext>
            </p:extLst>
          </p:nvPr>
        </p:nvGraphicFramePr>
        <p:xfrm>
          <a:off x="1358351" y="2352892"/>
          <a:ext cx="4094162" cy="319290"/>
        </p:xfrm>
        <a:graphic>
          <a:graphicData uri="http://schemas.openxmlformats.org/presentationml/2006/ole">
            <mc:AlternateContent xmlns:mc="http://schemas.openxmlformats.org/markup-compatibility/2006">
              <mc:Choice xmlns:v="urn:schemas-microsoft-com:vml" Requires="v">
                <p:oleObj spid="_x0000_s11296" name="Document" r:id="rId3" imgW="4094484" imgH="278690" progId="Word.Document.12">
                  <p:embed/>
                </p:oleObj>
              </mc:Choice>
              <mc:Fallback>
                <p:oleObj name="Document" r:id="rId3" imgW="4094484" imgH="278690" progId="Word.Document.12">
                  <p:embed/>
                  <p:pic>
                    <p:nvPicPr>
                      <p:cNvPr id="4" name="Object 3"/>
                      <p:cNvPicPr/>
                      <p:nvPr/>
                    </p:nvPicPr>
                    <p:blipFill>
                      <a:blip r:embed="rId4"/>
                      <a:stretch>
                        <a:fillRect/>
                      </a:stretch>
                    </p:blipFill>
                    <p:spPr>
                      <a:xfrm>
                        <a:off x="1358351" y="2352892"/>
                        <a:ext cx="4094162" cy="31929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358351" y="2600153"/>
            <a:ext cx="752475" cy="2095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874794133"/>
              </p:ext>
            </p:extLst>
          </p:nvPr>
        </p:nvGraphicFramePr>
        <p:xfrm>
          <a:off x="910157" y="3898669"/>
          <a:ext cx="6078537" cy="427038"/>
        </p:xfrm>
        <a:graphic>
          <a:graphicData uri="http://schemas.openxmlformats.org/presentationml/2006/ole">
            <mc:AlternateContent xmlns:mc="http://schemas.openxmlformats.org/markup-compatibility/2006">
              <mc:Choice xmlns:v="urn:schemas-microsoft-com:vml" Requires="v">
                <p:oleObj spid="_x0000_s11297" name="Document" r:id="rId6" imgW="5495686" imgH="386128" progId="Word.Document.12">
                  <p:embed/>
                </p:oleObj>
              </mc:Choice>
              <mc:Fallback>
                <p:oleObj name="Document" r:id="rId6" imgW="5495686" imgH="386128" progId="Word.Document.12">
                  <p:embed/>
                  <p:pic>
                    <p:nvPicPr>
                      <p:cNvPr id="6" name="Object 5"/>
                      <p:cNvPicPr/>
                      <p:nvPr/>
                    </p:nvPicPr>
                    <p:blipFill>
                      <a:blip r:embed="rId7"/>
                      <a:stretch>
                        <a:fillRect/>
                      </a:stretch>
                    </p:blipFill>
                    <p:spPr>
                      <a:xfrm>
                        <a:off x="910157" y="3898669"/>
                        <a:ext cx="6078537" cy="427038"/>
                      </a:xfrm>
                      <a:prstGeom prst="rect">
                        <a:avLst/>
                      </a:prstGeom>
                    </p:spPr>
                  </p:pic>
                </p:oleObj>
              </mc:Fallback>
            </mc:AlternateContent>
          </a:graphicData>
        </a:graphic>
      </p:graphicFrame>
      <p:pic>
        <p:nvPicPr>
          <p:cNvPr id="7" name="Picture 6"/>
          <p:cNvPicPr>
            <a:picLocks noChangeAspect="1"/>
          </p:cNvPicPr>
          <p:nvPr/>
        </p:nvPicPr>
        <p:blipFill>
          <a:blip r:embed="rId8"/>
          <a:stretch>
            <a:fillRect/>
          </a:stretch>
        </p:blipFill>
        <p:spPr>
          <a:xfrm>
            <a:off x="910157" y="4397454"/>
            <a:ext cx="8858250" cy="914400"/>
          </a:xfrm>
          <a:prstGeom prst="rect">
            <a:avLst/>
          </a:prstGeom>
        </p:spPr>
      </p:pic>
    </p:spTree>
    <p:extLst>
      <p:ext uri="{BB962C8B-B14F-4D97-AF65-F5344CB8AC3E}">
        <p14:creationId xmlns:p14="http://schemas.microsoft.com/office/powerpoint/2010/main" val="396927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Make a clean table of patient test results</a:t>
            </a:r>
            <a:endParaRPr lang="en-US" sz="3200" dirty="0"/>
          </a:p>
        </p:txBody>
      </p:sp>
      <p:sp>
        <p:nvSpPr>
          <p:cNvPr id="3" name="Content Placeholder 2"/>
          <p:cNvSpPr>
            <a:spLocks noGrp="1"/>
          </p:cNvSpPr>
          <p:nvPr>
            <p:ph idx="1"/>
          </p:nvPr>
        </p:nvSpPr>
        <p:spPr>
          <a:xfrm>
            <a:off x="451656" y="1493116"/>
            <a:ext cx="10902144" cy="4351338"/>
          </a:xfrm>
        </p:spPr>
        <p:txBody>
          <a:bodyPr>
            <a:normAutofit fontScale="92500" lnSpcReduction="20000"/>
          </a:bodyPr>
          <a:lstStyle/>
          <a:p>
            <a:r>
              <a:rPr lang="en-US" dirty="0" smtClean="0"/>
              <a:t>How are the test results provided?</a:t>
            </a:r>
          </a:p>
          <a:p>
            <a:pPr lvl="1"/>
            <a:r>
              <a:rPr lang="en-US" dirty="0" smtClean="0"/>
              <a:t>The patient test names and results are provided as one long string in each row</a:t>
            </a:r>
          </a:p>
          <a:p>
            <a:pPr lvl="1"/>
            <a:r>
              <a:rPr lang="en-US" dirty="0" smtClean="0"/>
              <a:t>Separated by a colon</a:t>
            </a:r>
          </a:p>
          <a:p>
            <a:pPr lvl="1"/>
            <a:r>
              <a:rPr lang="en-US" dirty="0" err="1" smtClean="0"/>
              <a:t>Pos</a:t>
            </a:r>
            <a:r>
              <a:rPr lang="en-US" dirty="0" smtClean="0"/>
              <a:t>/</a:t>
            </a:r>
            <a:r>
              <a:rPr lang="en-US" dirty="0" err="1" smtClean="0"/>
              <a:t>Neg</a:t>
            </a:r>
            <a:r>
              <a:rPr lang="en-US" dirty="0" smtClean="0"/>
              <a:t> are the options</a:t>
            </a:r>
          </a:p>
          <a:p>
            <a:pPr lvl="1"/>
            <a:endParaRPr lang="en-US" dirty="0" smtClean="0"/>
          </a:p>
          <a:p>
            <a:pPr lvl="1"/>
            <a:endParaRPr lang="en-US" dirty="0"/>
          </a:p>
          <a:p>
            <a:pPr marL="457200" lvl="1" indent="0">
              <a:buNone/>
            </a:pPr>
            <a:endParaRPr lang="en-US" dirty="0" smtClean="0"/>
          </a:p>
          <a:p>
            <a:pPr marL="457200" lvl="1" indent="0">
              <a:buNone/>
            </a:pPr>
            <a:endParaRPr lang="en-US" dirty="0" smtClean="0"/>
          </a:p>
          <a:p>
            <a:pPr marL="0" indent="0">
              <a:buNone/>
            </a:pPr>
            <a:r>
              <a:rPr lang="en-US" dirty="0" smtClean="0"/>
              <a:t>We can use </a:t>
            </a:r>
            <a:r>
              <a:rPr lang="en-US" dirty="0" err="1" smtClean="0"/>
              <a:t>str_split</a:t>
            </a:r>
            <a:r>
              <a:rPr lang="en-US" dirty="0" smtClean="0"/>
              <a:t>() to split the fields into individual tests, and then create a cleaned up table of a patient’s test history.</a:t>
            </a:r>
          </a:p>
          <a:p>
            <a:pPr marL="0" indent="0">
              <a:buNone/>
            </a:pPr>
            <a:endParaRPr lang="en-US" dirty="0" smtClean="0"/>
          </a:p>
          <a:p>
            <a:pPr marL="0" indent="0">
              <a:buNone/>
            </a:pPr>
            <a:r>
              <a:rPr lang="en-US" dirty="0" smtClean="0"/>
              <a:t>Things to learn:</a:t>
            </a:r>
          </a:p>
          <a:p>
            <a:r>
              <a:rPr lang="en-US" dirty="0" err="1" smtClean="0"/>
              <a:t>str_split</a:t>
            </a:r>
            <a:r>
              <a:rPr lang="en-US" dirty="0" smtClean="0"/>
              <a:t>() output as default</a:t>
            </a:r>
          </a:p>
          <a:p>
            <a:r>
              <a:rPr lang="en-US" dirty="0" err="1" smtClean="0"/>
              <a:t>str_split</a:t>
            </a:r>
            <a:r>
              <a:rPr lang="en-US" dirty="0" smtClean="0"/>
              <a:t>() output using </a:t>
            </a:r>
            <a:r>
              <a:rPr lang="en-US" i="1" dirty="0" smtClean="0"/>
              <a:t>simplify = TRUE</a:t>
            </a:r>
          </a:p>
          <a:p>
            <a:endParaRPr lang="en-US" dirty="0"/>
          </a:p>
          <a:p>
            <a:pPr marL="0" indent="0">
              <a:buNone/>
            </a:pPr>
            <a:r>
              <a:rPr lang="en-US" dirty="0" err="1" smtClean="0"/>
              <a:t>str_split</a:t>
            </a:r>
            <a:r>
              <a:rPr lang="en-US" dirty="0" smtClean="0"/>
              <a:t>(): </a:t>
            </a:r>
            <a:r>
              <a:rPr lang="en-US" dirty="0" smtClean="0">
                <a:hlinkClick r:id="rId2"/>
              </a:rPr>
              <a:t>https</a:t>
            </a:r>
            <a:r>
              <a:rPr lang="en-US" dirty="0">
                <a:hlinkClick r:id="rId2"/>
              </a:rPr>
              <a:t>://www.rdocumentation.org/packages/stringr/versions/1.4.0/topics/str_split</a:t>
            </a:r>
            <a:endParaRPr lang="en-US" dirty="0"/>
          </a:p>
        </p:txBody>
      </p:sp>
      <p:pic>
        <p:nvPicPr>
          <p:cNvPr id="16" name="Picture 15"/>
          <p:cNvPicPr>
            <a:picLocks noChangeAspect="1"/>
          </p:cNvPicPr>
          <p:nvPr/>
        </p:nvPicPr>
        <p:blipFill>
          <a:blip r:embed="rId3"/>
          <a:stretch>
            <a:fillRect/>
          </a:stretch>
        </p:blipFill>
        <p:spPr>
          <a:xfrm>
            <a:off x="9124950" y="1493116"/>
            <a:ext cx="933450" cy="1628775"/>
          </a:xfrm>
          <a:prstGeom prst="rect">
            <a:avLst/>
          </a:prstGeom>
        </p:spPr>
      </p:pic>
    </p:spTree>
    <p:extLst>
      <p:ext uri="{BB962C8B-B14F-4D97-AF65-F5344CB8AC3E}">
        <p14:creationId xmlns:p14="http://schemas.microsoft.com/office/powerpoint/2010/main" val="2360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23525" y="2018102"/>
            <a:ext cx="7068449" cy="4493538"/>
          </a:xfrm>
          <a:prstGeom prst="rect">
            <a:avLst/>
          </a:prstGeom>
          <a:noFill/>
          <a:ln>
            <a:solidFill>
              <a:schemeClr val="tx1"/>
            </a:solidFill>
          </a:ln>
        </p:spPr>
        <p:txBody>
          <a:bodyPr wrap="square" rtlCol="0">
            <a:spAutoFit/>
          </a:bodyPr>
          <a:lstStyle/>
          <a:p>
            <a:r>
              <a:rPr lang="en-US" sz="1400" dirty="0" smtClean="0"/>
              <a:t>Using </a:t>
            </a:r>
            <a:r>
              <a:rPr lang="en-US" sz="1400" dirty="0" err="1" smtClean="0"/>
              <a:t>str_split</a:t>
            </a:r>
            <a:r>
              <a:rPr lang="en-US" sz="1400" dirty="0" smtClean="0"/>
              <a:t>() for only one row (patient) will give us a list of length one of one character vector for each field, which can then be bound together into a table report for that patient.</a:t>
            </a:r>
          </a:p>
          <a:p>
            <a:endParaRPr lang="en-US" sz="1400" dirty="0"/>
          </a:p>
          <a:p>
            <a:r>
              <a:rPr lang="en-US" sz="1400" dirty="0" smtClean="0"/>
              <a:t>Use the index of this one listed element to save it: [[1]]</a:t>
            </a:r>
          </a:p>
          <a:p>
            <a:endParaRPr lang="en-US" dirty="0"/>
          </a:p>
          <a:p>
            <a:endParaRPr lang="en-US" dirty="0" smtClean="0"/>
          </a:p>
          <a:p>
            <a:endParaRPr lang="en-US" dirty="0"/>
          </a:p>
          <a:p>
            <a:endParaRPr lang="en-US" dirty="0" smtClean="0"/>
          </a:p>
          <a:p>
            <a:r>
              <a:rPr lang="en-US" sz="1400" dirty="0" smtClean="0"/>
              <a:t>To use </a:t>
            </a:r>
            <a:r>
              <a:rPr lang="en-US" sz="1400" i="1" dirty="0" smtClean="0"/>
              <a:t>simplify </a:t>
            </a:r>
            <a:r>
              <a:rPr lang="en-US" sz="1400" i="1" dirty="0"/>
              <a:t>= TRUE</a:t>
            </a:r>
            <a:r>
              <a:rPr lang="en-US" sz="1400" dirty="0"/>
              <a:t>, you would index using [1,] for the row number you are calling</a:t>
            </a:r>
            <a:endParaRPr lang="en-US" sz="1400" dirty="0" smtClean="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649650155"/>
              </p:ext>
            </p:extLst>
          </p:nvPr>
        </p:nvGraphicFramePr>
        <p:xfrm>
          <a:off x="5018218" y="3067050"/>
          <a:ext cx="6667500" cy="2628900"/>
        </p:xfrm>
        <a:graphic>
          <a:graphicData uri="http://schemas.openxmlformats.org/presentationml/2006/ole">
            <mc:AlternateContent xmlns:mc="http://schemas.openxmlformats.org/markup-compatibility/2006">
              <mc:Choice xmlns:v="urn:schemas-microsoft-com:vml" Requires="v">
                <p:oleObj spid="_x0000_s12335" name="Document" r:id="rId3" imgW="6052517" imgH="2404014" progId="Word.Document.12">
                  <p:embed/>
                </p:oleObj>
              </mc:Choice>
              <mc:Fallback>
                <p:oleObj name="Document" r:id="rId3" imgW="6052517" imgH="2404014" progId="Word.Document.12">
                  <p:embed/>
                  <p:pic>
                    <p:nvPicPr>
                      <p:cNvPr id="10" name="Object 9"/>
                      <p:cNvPicPr/>
                      <p:nvPr/>
                    </p:nvPicPr>
                    <p:blipFill>
                      <a:blip r:embed="rId4"/>
                      <a:stretch>
                        <a:fillRect/>
                      </a:stretch>
                    </p:blipFill>
                    <p:spPr>
                      <a:xfrm>
                        <a:off x="5018218" y="3067050"/>
                        <a:ext cx="6667500" cy="2628900"/>
                      </a:xfrm>
                      <a:prstGeom prst="rect">
                        <a:avLst/>
                      </a:prstGeom>
                    </p:spPr>
                  </p:pic>
                </p:oleObj>
              </mc:Fallback>
            </mc:AlternateContent>
          </a:graphicData>
        </a:graphic>
      </p:graphicFrame>
      <p:sp>
        <p:nvSpPr>
          <p:cNvPr id="3" name="Content Placeholder 2"/>
          <p:cNvSpPr>
            <a:spLocks noGrp="1"/>
          </p:cNvSpPr>
          <p:nvPr>
            <p:ph idx="1"/>
          </p:nvPr>
        </p:nvSpPr>
        <p:spPr>
          <a:xfrm>
            <a:off x="451657" y="1514474"/>
            <a:ext cx="11243586" cy="4329979"/>
          </a:xfrm>
        </p:spPr>
        <p:txBody>
          <a:bodyPr/>
          <a:lstStyle/>
          <a:p>
            <a:pPr marL="0" indent="0">
              <a:buNone/>
            </a:pPr>
            <a:r>
              <a:rPr lang="en-US" dirty="0" err="1" smtClean="0"/>
              <a:t>str_split</a:t>
            </a:r>
            <a:r>
              <a:rPr lang="en-US" dirty="0" smtClean="0"/>
              <a:t>() returns a character vector, character matrix, or list of character vectors</a:t>
            </a:r>
          </a:p>
        </p:txBody>
      </p:sp>
      <p:sp>
        <p:nvSpPr>
          <p:cNvPr id="7" name="TextBox 6"/>
          <p:cNvSpPr txBox="1"/>
          <p:nvPr/>
        </p:nvSpPr>
        <p:spPr>
          <a:xfrm>
            <a:off x="426384" y="1992268"/>
            <a:ext cx="3942616" cy="4555093"/>
          </a:xfrm>
          <a:prstGeom prst="rect">
            <a:avLst/>
          </a:prstGeom>
          <a:noFill/>
          <a:ln>
            <a:solidFill>
              <a:schemeClr val="tx1"/>
            </a:solidFill>
          </a:ln>
        </p:spPr>
        <p:txBody>
          <a:bodyPr wrap="square" rtlCol="0">
            <a:spAutoFit/>
          </a:bodyPr>
          <a:lstStyle/>
          <a:p>
            <a:r>
              <a:rPr lang="en-US" sz="1100" dirty="0" smtClean="0"/>
              <a:t>Running </a:t>
            </a:r>
            <a:r>
              <a:rPr lang="en-US" sz="1100" dirty="0" err="1" smtClean="0"/>
              <a:t>str_split</a:t>
            </a:r>
            <a:r>
              <a:rPr lang="en-US" sz="1100" dirty="0" smtClean="0"/>
              <a:t>() over every row of a field will give us back a list of character vectors. </a:t>
            </a:r>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dirty="0" smtClean="0"/>
          </a:p>
          <a:p>
            <a:endParaRPr lang="en-US" dirty="0" smtClean="0"/>
          </a:p>
          <a:p>
            <a:endParaRPr lang="en-US" sz="1100" dirty="0" smtClean="0"/>
          </a:p>
          <a:p>
            <a:endParaRPr lang="en-US" sz="1100" dirty="0"/>
          </a:p>
          <a:p>
            <a:endParaRPr lang="en-US" sz="1100" dirty="0" smtClean="0"/>
          </a:p>
          <a:p>
            <a:endParaRPr lang="en-US" sz="1100" dirty="0"/>
          </a:p>
          <a:p>
            <a:endParaRPr lang="en-US" sz="1100" dirty="0" smtClean="0"/>
          </a:p>
          <a:p>
            <a:r>
              <a:rPr lang="en-US" sz="900" dirty="0" smtClean="0"/>
              <a:t>Using the </a:t>
            </a:r>
            <a:r>
              <a:rPr lang="en-US" sz="900" b="1" i="1" dirty="0" smtClean="0"/>
              <a:t>simplify = TRUE </a:t>
            </a:r>
            <a:r>
              <a:rPr lang="en-US" sz="900" dirty="0" smtClean="0"/>
              <a:t>option will make this a nice character matrix</a:t>
            </a:r>
          </a:p>
          <a:p>
            <a:endParaRPr lang="en-US" sz="900" dirty="0"/>
          </a:p>
          <a:p>
            <a:endParaRPr lang="en-US" sz="900" dirty="0" smtClean="0"/>
          </a:p>
          <a:p>
            <a:endParaRPr lang="en-US" sz="900" dirty="0"/>
          </a:p>
          <a:p>
            <a:endParaRPr lang="en-US" sz="1000" dirty="0" smtClean="0"/>
          </a:p>
          <a:p>
            <a:endParaRPr lang="en-US" dirty="0" smtClean="0"/>
          </a:p>
          <a:p>
            <a:endParaRPr lang="en-US" dirty="0"/>
          </a:p>
          <a:p>
            <a:endParaRPr lang="en-US" dirty="0"/>
          </a:p>
        </p:txBody>
      </p:sp>
      <p:sp>
        <p:nvSpPr>
          <p:cNvPr id="2" name="Title 1"/>
          <p:cNvSpPr>
            <a:spLocks noGrp="1"/>
          </p:cNvSpPr>
          <p:nvPr>
            <p:ph type="title"/>
          </p:nvPr>
        </p:nvSpPr>
        <p:spPr/>
        <p:txBody>
          <a:bodyPr>
            <a:normAutofit/>
          </a:bodyPr>
          <a:lstStyle/>
          <a:p>
            <a:r>
              <a:rPr lang="en-US" sz="3200" dirty="0" smtClean="0"/>
              <a:t>Make a clean table of patient test results</a:t>
            </a:r>
            <a:endParaRPr lang="en-US" sz="3200" dirty="0"/>
          </a:p>
        </p:txBody>
      </p:sp>
      <p:pic>
        <p:nvPicPr>
          <p:cNvPr id="5" name="Picture 4"/>
          <p:cNvPicPr>
            <a:picLocks noChangeAspect="1"/>
          </p:cNvPicPr>
          <p:nvPr/>
        </p:nvPicPr>
        <p:blipFill>
          <a:blip r:embed="rId5"/>
          <a:stretch>
            <a:fillRect/>
          </a:stretch>
        </p:blipFill>
        <p:spPr>
          <a:xfrm>
            <a:off x="536727" y="2632707"/>
            <a:ext cx="2921357" cy="2269726"/>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307856401"/>
              </p:ext>
            </p:extLst>
          </p:nvPr>
        </p:nvGraphicFramePr>
        <p:xfrm>
          <a:off x="537752" y="2420255"/>
          <a:ext cx="2611438" cy="316523"/>
        </p:xfrm>
        <a:graphic>
          <a:graphicData uri="http://schemas.openxmlformats.org/presentationml/2006/ole">
            <mc:AlternateContent xmlns:mc="http://schemas.openxmlformats.org/markup-compatibility/2006">
              <mc:Choice xmlns:v="urn:schemas-microsoft-com:vml" Requires="v">
                <p:oleObj spid="_x0000_s12336" name="Document" r:id="rId6" imgW="2610743" imgH="278690" progId="Word.Document.12">
                  <p:embed/>
                </p:oleObj>
              </mc:Choice>
              <mc:Fallback>
                <p:oleObj name="Document" r:id="rId6" imgW="2610743" imgH="278690" progId="Word.Document.12">
                  <p:embed/>
                  <p:pic>
                    <p:nvPicPr>
                      <p:cNvPr id="8" name="Object 7"/>
                      <p:cNvPicPr/>
                      <p:nvPr/>
                    </p:nvPicPr>
                    <p:blipFill>
                      <a:blip r:embed="rId7"/>
                      <a:stretch>
                        <a:fillRect/>
                      </a:stretch>
                    </p:blipFill>
                    <p:spPr>
                      <a:xfrm>
                        <a:off x="537752" y="2420255"/>
                        <a:ext cx="2611438" cy="316523"/>
                      </a:xfrm>
                      <a:prstGeom prst="rect">
                        <a:avLst/>
                      </a:prstGeom>
                    </p:spPr>
                  </p:pic>
                </p:oleObj>
              </mc:Fallback>
            </mc:AlternateContent>
          </a:graphicData>
        </a:graphic>
      </p:graphicFrame>
      <p:pic>
        <p:nvPicPr>
          <p:cNvPr id="11" name="Picture 10"/>
          <p:cNvPicPr>
            <a:picLocks noChangeAspect="1"/>
          </p:cNvPicPr>
          <p:nvPr/>
        </p:nvPicPr>
        <p:blipFill>
          <a:blip r:embed="rId8"/>
          <a:stretch>
            <a:fillRect/>
          </a:stretch>
        </p:blipFill>
        <p:spPr>
          <a:xfrm>
            <a:off x="5008693" y="5384537"/>
            <a:ext cx="1447800" cy="885825"/>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63604287"/>
              </p:ext>
            </p:extLst>
          </p:nvPr>
        </p:nvGraphicFramePr>
        <p:xfrm>
          <a:off x="517168" y="5077984"/>
          <a:ext cx="3937000" cy="452438"/>
        </p:xfrm>
        <a:graphic>
          <a:graphicData uri="http://schemas.openxmlformats.org/presentationml/2006/ole">
            <mc:AlternateContent xmlns:mc="http://schemas.openxmlformats.org/markup-compatibility/2006">
              <mc:Choice xmlns:v="urn:schemas-microsoft-com:vml" Requires="v">
                <p:oleObj spid="_x0000_s12337" name="Document" r:id="rId9" imgW="3628650" imgH="416412" progId="Word.Document.12">
                  <p:embed/>
                </p:oleObj>
              </mc:Choice>
              <mc:Fallback>
                <p:oleObj name="Document" r:id="rId9" imgW="3628650" imgH="416412" progId="Word.Document.12">
                  <p:embed/>
                  <p:pic>
                    <p:nvPicPr>
                      <p:cNvPr id="12" name="Object 11"/>
                      <p:cNvPicPr/>
                      <p:nvPr/>
                    </p:nvPicPr>
                    <p:blipFill>
                      <a:blip r:embed="rId10"/>
                      <a:stretch>
                        <a:fillRect/>
                      </a:stretch>
                    </p:blipFill>
                    <p:spPr>
                      <a:xfrm>
                        <a:off x="517168" y="5077984"/>
                        <a:ext cx="3937000" cy="452438"/>
                      </a:xfrm>
                      <a:prstGeom prst="rect">
                        <a:avLst/>
                      </a:prstGeom>
                    </p:spPr>
                  </p:pic>
                </p:oleObj>
              </mc:Fallback>
            </mc:AlternateContent>
          </a:graphicData>
        </a:graphic>
      </p:graphicFrame>
      <p:pic>
        <p:nvPicPr>
          <p:cNvPr id="13" name="Picture 12"/>
          <p:cNvPicPr>
            <a:picLocks noChangeAspect="1"/>
          </p:cNvPicPr>
          <p:nvPr/>
        </p:nvPicPr>
        <p:blipFill>
          <a:blip r:embed="rId11"/>
          <a:stretch>
            <a:fillRect/>
          </a:stretch>
        </p:blipFill>
        <p:spPr>
          <a:xfrm>
            <a:off x="551844" y="5309057"/>
            <a:ext cx="3133583" cy="1082217"/>
          </a:xfrm>
          <a:prstGeom prst="rect">
            <a:avLst/>
          </a:prstGeom>
        </p:spPr>
      </p:pic>
      <p:pic>
        <p:nvPicPr>
          <p:cNvPr id="14" name="Picture 13"/>
          <p:cNvPicPr>
            <a:picLocks noChangeAspect="1"/>
          </p:cNvPicPr>
          <p:nvPr/>
        </p:nvPicPr>
        <p:blipFill>
          <a:blip r:embed="rId12"/>
          <a:stretch>
            <a:fillRect/>
          </a:stretch>
        </p:blipFill>
        <p:spPr>
          <a:xfrm>
            <a:off x="5018218" y="3444419"/>
            <a:ext cx="3543300" cy="342900"/>
          </a:xfrm>
          <a:prstGeom prst="rect">
            <a:avLst/>
          </a:prstGeom>
        </p:spPr>
      </p:pic>
      <p:pic>
        <p:nvPicPr>
          <p:cNvPr id="16" name="Picture 15"/>
          <p:cNvPicPr>
            <a:picLocks noChangeAspect="1"/>
          </p:cNvPicPr>
          <p:nvPr/>
        </p:nvPicPr>
        <p:blipFill>
          <a:blip r:embed="rId13"/>
          <a:stretch>
            <a:fillRect/>
          </a:stretch>
        </p:blipFill>
        <p:spPr>
          <a:xfrm>
            <a:off x="5018218" y="4603009"/>
            <a:ext cx="3609975" cy="419100"/>
          </a:xfrm>
          <a:prstGeom prst="rect">
            <a:avLst/>
          </a:prstGeom>
        </p:spPr>
      </p:pic>
    </p:spTree>
    <p:extLst>
      <p:ext uri="{BB962C8B-B14F-4D97-AF65-F5344CB8AC3E}">
        <p14:creationId xmlns:p14="http://schemas.microsoft.com/office/powerpoint/2010/main" val="44096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51" y="365125"/>
            <a:ext cx="11637817" cy="1325563"/>
          </a:xfrm>
        </p:spPr>
        <p:txBody>
          <a:bodyPr/>
          <a:lstStyle/>
          <a:p>
            <a:r>
              <a:rPr lang="en-US" dirty="0" smtClean="0"/>
              <a:t>REGEX is not direct, literal matching</a:t>
            </a:r>
            <a:endParaRPr lang="en-US" dirty="0"/>
          </a:p>
        </p:txBody>
      </p:sp>
      <p:sp>
        <p:nvSpPr>
          <p:cNvPr id="9" name="Content Placeholder 8"/>
          <p:cNvSpPr>
            <a:spLocks noGrp="1"/>
          </p:cNvSpPr>
          <p:nvPr>
            <p:ph sz="half" idx="2"/>
          </p:nvPr>
        </p:nvSpPr>
        <p:spPr>
          <a:xfrm>
            <a:off x="374074" y="1620982"/>
            <a:ext cx="11105802" cy="3121690"/>
          </a:xfrm>
        </p:spPr>
        <p:txBody>
          <a:bodyPr>
            <a:normAutofit/>
          </a:bodyPr>
          <a:lstStyle/>
          <a:p>
            <a:pPr marL="0" indent="0">
              <a:buNone/>
            </a:pPr>
            <a:r>
              <a:rPr lang="en-US" sz="1400" dirty="0" smtClean="0"/>
              <a:t>Well, </a:t>
            </a:r>
            <a:r>
              <a:rPr lang="en-US" sz="1400" i="1" dirty="0" smtClean="0"/>
              <a:t>not only </a:t>
            </a:r>
            <a:r>
              <a:rPr lang="en-US" sz="1400" dirty="0" smtClean="0"/>
              <a:t>literal matching. </a:t>
            </a:r>
          </a:p>
          <a:p>
            <a:pPr marL="0" indent="0">
              <a:buNone/>
            </a:pPr>
            <a:r>
              <a:rPr lang="en-US" sz="1400" dirty="0" smtClean="0"/>
              <a:t>A </a:t>
            </a:r>
            <a:r>
              <a:rPr lang="en-US" sz="1400" dirty="0"/>
              <a:t>very simple string such as “banana” can be used as a regular expression search, but what are the drawbacks?</a:t>
            </a:r>
            <a:endParaRPr lang="en-US" sz="1600" dirty="0"/>
          </a:p>
          <a:p>
            <a:pPr lvl="1"/>
            <a:r>
              <a:rPr lang="en-US" sz="1200" dirty="0"/>
              <a:t>You will only find EXACT matches, no room for error and no flexibility</a:t>
            </a:r>
            <a:endParaRPr lang="en-US" sz="1800" dirty="0"/>
          </a:p>
          <a:p>
            <a:pPr lvl="1"/>
            <a:r>
              <a:rPr lang="en-US" sz="1200" dirty="0"/>
              <a:t>You must be confident that you know of every exact term you need to find. This means you may spend a large amount of time looking through the records and collecting terms to search for, or writing out all possible spellings/misspellings.</a:t>
            </a:r>
            <a:endParaRPr lang="en-US" sz="1800" dirty="0"/>
          </a:p>
          <a:p>
            <a:pPr lvl="1"/>
            <a:r>
              <a:rPr lang="en-US" sz="1200" dirty="0"/>
              <a:t>Multiple searches may have to be run to account for different items. </a:t>
            </a:r>
            <a:endParaRPr lang="en-US" sz="1200" dirty="0" smtClean="0"/>
          </a:p>
          <a:p>
            <a:pPr marL="457200" lvl="1" indent="0">
              <a:buNone/>
            </a:pPr>
            <a:endParaRPr lang="en-US" sz="1800" dirty="0"/>
          </a:p>
          <a:p>
            <a:r>
              <a:rPr lang="en-US" sz="1600" u="sng" dirty="0"/>
              <a:t>Example of literal matching:</a:t>
            </a:r>
            <a:endParaRPr lang="en-US" sz="1800" dirty="0"/>
          </a:p>
          <a:p>
            <a:pPr marL="0" indent="0">
              <a:buNone/>
            </a:pPr>
            <a:endParaRPr lang="en-US" dirty="0"/>
          </a:p>
        </p:txBody>
      </p:sp>
      <p:pic>
        <p:nvPicPr>
          <p:cNvPr id="12" name="Picture 11"/>
          <p:cNvPicPr>
            <a:picLocks noChangeAspect="1"/>
          </p:cNvPicPr>
          <p:nvPr/>
        </p:nvPicPr>
        <p:blipFill rotWithShape="1">
          <a:blip r:embed="rId2"/>
          <a:srcRect t="13728"/>
          <a:stretch/>
        </p:blipFill>
        <p:spPr>
          <a:xfrm>
            <a:off x="490451" y="3793636"/>
            <a:ext cx="5962650" cy="1314796"/>
          </a:xfrm>
          <a:prstGeom prst="rect">
            <a:avLst/>
          </a:prstGeom>
        </p:spPr>
      </p:pic>
      <p:sp>
        <p:nvSpPr>
          <p:cNvPr id="13" name="TextBox 12"/>
          <p:cNvSpPr txBox="1"/>
          <p:nvPr/>
        </p:nvSpPr>
        <p:spPr>
          <a:xfrm>
            <a:off x="6644293" y="3949075"/>
            <a:ext cx="5265854" cy="1338828"/>
          </a:xfrm>
          <a:prstGeom prst="rect">
            <a:avLst/>
          </a:prstGeom>
          <a:noFill/>
        </p:spPr>
        <p:txBody>
          <a:bodyPr wrap="square" rtlCol="0">
            <a:spAutoFit/>
          </a:bodyPr>
          <a:lstStyle/>
          <a:p>
            <a:r>
              <a:rPr lang="en-US" sz="900" dirty="0">
                <a:solidFill>
                  <a:schemeClr val="accent2"/>
                </a:solidFill>
                <a:latin typeface="Consolas" panose="020B0609020204030204" pitchFamily="49" charset="0"/>
              </a:rPr>
              <a:t>See the need for a better description of what we are looking for? </a:t>
            </a:r>
            <a:endParaRPr lang="en-US" sz="900" dirty="0" smtClean="0">
              <a:solidFill>
                <a:schemeClr val="accent2"/>
              </a:solidFill>
              <a:latin typeface="Consolas" panose="020B0609020204030204" pitchFamily="49" charset="0"/>
            </a:endParaRPr>
          </a:p>
          <a:p>
            <a:endParaRPr lang="en-US" sz="900" dirty="0" smtClean="0">
              <a:solidFill>
                <a:schemeClr val="accent2"/>
              </a:solidFill>
              <a:latin typeface="Consolas" panose="020B0609020204030204" pitchFamily="49" charset="0"/>
            </a:endParaRPr>
          </a:p>
          <a:p>
            <a:r>
              <a:rPr lang="en-US" sz="900" dirty="0" smtClean="0">
                <a:solidFill>
                  <a:schemeClr val="accent2"/>
                </a:solidFill>
                <a:latin typeface="Consolas" panose="020B0609020204030204" pitchFamily="49" charset="0"/>
              </a:rPr>
              <a:t>Again</a:t>
            </a:r>
            <a:r>
              <a:rPr lang="en-US" sz="900" dirty="0">
                <a:solidFill>
                  <a:schemeClr val="accent2"/>
                </a:solidFill>
                <a:latin typeface="Consolas" panose="020B0609020204030204" pitchFamily="49" charset="0"/>
              </a:rPr>
              <a:t>, think of this as a game of 20 Questions, where you have only </a:t>
            </a:r>
            <a:r>
              <a:rPr lang="en-US" sz="900" dirty="0" smtClean="0">
                <a:solidFill>
                  <a:schemeClr val="accent2"/>
                </a:solidFill>
                <a:latin typeface="Consolas" panose="020B0609020204030204" pitchFamily="49" charset="0"/>
              </a:rPr>
              <a:t>one piece of info </a:t>
            </a:r>
            <a:r>
              <a:rPr lang="en-US" sz="900" dirty="0">
                <a:solidFill>
                  <a:schemeClr val="accent2"/>
                </a:solidFill>
                <a:latin typeface="Consolas" panose="020B0609020204030204" pitchFamily="49" charset="0"/>
              </a:rPr>
              <a:t>so far – that you want to find “dog”. </a:t>
            </a:r>
            <a:endParaRPr lang="en-US" sz="900" dirty="0" smtClean="0">
              <a:solidFill>
                <a:schemeClr val="accent2"/>
              </a:solidFill>
              <a:latin typeface="Consolas" panose="020B0609020204030204" pitchFamily="49" charset="0"/>
            </a:endParaRPr>
          </a:p>
          <a:p>
            <a:endParaRPr lang="en-US" sz="900" dirty="0" smtClean="0">
              <a:solidFill>
                <a:schemeClr val="accent2"/>
              </a:solidFill>
              <a:latin typeface="Consolas" panose="020B0609020204030204" pitchFamily="49" charset="0"/>
            </a:endParaRPr>
          </a:p>
          <a:p>
            <a:r>
              <a:rPr lang="en-US" sz="900" dirty="0" smtClean="0">
                <a:solidFill>
                  <a:schemeClr val="accent2"/>
                </a:solidFill>
                <a:latin typeface="Consolas" panose="020B0609020204030204" pitchFamily="49" charset="0"/>
              </a:rPr>
              <a:t>What </a:t>
            </a:r>
            <a:r>
              <a:rPr lang="en-US" sz="900" dirty="0">
                <a:solidFill>
                  <a:schemeClr val="accent2"/>
                </a:solidFill>
                <a:latin typeface="Consolas" panose="020B0609020204030204" pitchFamily="49" charset="0"/>
              </a:rPr>
              <a:t>other info might we be able to give to help include or exclude various records?</a:t>
            </a:r>
          </a:p>
          <a:p>
            <a:endParaRPr lang="en-US" dirty="0"/>
          </a:p>
        </p:txBody>
      </p:sp>
    </p:spTree>
    <p:extLst>
      <p:ext uri="{BB962C8B-B14F-4D97-AF65-F5344CB8AC3E}">
        <p14:creationId xmlns:p14="http://schemas.microsoft.com/office/powerpoint/2010/main" val="26712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 presetClass="entr" presetSubtype="16"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circle(in)">
                                      <p:cBhvr>
                                        <p:cTn id="25"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the gender column</a:t>
            </a:r>
            <a:endParaRPr lang="en-US" dirty="0"/>
          </a:p>
        </p:txBody>
      </p:sp>
      <p:sp>
        <p:nvSpPr>
          <p:cNvPr id="3" name="Content Placeholder 2"/>
          <p:cNvSpPr>
            <a:spLocks noGrp="1"/>
          </p:cNvSpPr>
          <p:nvPr>
            <p:ph idx="1"/>
          </p:nvPr>
        </p:nvSpPr>
        <p:spPr>
          <a:xfrm>
            <a:off x="838200" y="1552575"/>
            <a:ext cx="10515600" cy="4624388"/>
          </a:xfrm>
        </p:spPr>
        <p:txBody>
          <a:bodyPr/>
          <a:lstStyle/>
          <a:p>
            <a:r>
              <a:rPr lang="en-US" dirty="0" smtClean="0"/>
              <a:t>What does the gender field look like?</a:t>
            </a:r>
          </a:p>
          <a:p>
            <a:pPr lvl="1"/>
            <a:r>
              <a:rPr lang="en-US" dirty="0" smtClean="0"/>
              <a:t>Some empty</a:t>
            </a:r>
          </a:p>
          <a:p>
            <a:pPr lvl="1"/>
            <a:r>
              <a:rPr lang="en-US" dirty="0" smtClean="0"/>
              <a:t>Some full words, others just a letter</a:t>
            </a:r>
          </a:p>
          <a:p>
            <a:pPr lvl="1"/>
            <a:r>
              <a:rPr lang="en-US" dirty="0" smtClean="0"/>
              <a:t>Capitalization varies</a:t>
            </a:r>
          </a:p>
          <a:p>
            <a:pPr marL="0" indent="0">
              <a:buNone/>
            </a:pPr>
            <a:endParaRPr lang="en-US" dirty="0" smtClean="0"/>
          </a:p>
          <a:p>
            <a:pPr marL="0" indent="0">
              <a:buNone/>
            </a:pPr>
            <a:r>
              <a:rPr lang="en-US" dirty="0" smtClean="0"/>
              <a:t>For ease of grouping and making summaries/graphs in the future, we want to make sure patient sex is always recorded in the same format. </a:t>
            </a:r>
          </a:p>
          <a:p>
            <a:pPr marL="0" indent="0">
              <a:buNone/>
            </a:pPr>
            <a:endParaRPr lang="en-US" dirty="0" smtClean="0"/>
          </a:p>
          <a:p>
            <a:pPr marL="0" indent="0">
              <a:buNone/>
            </a:pPr>
            <a:r>
              <a:rPr lang="en-US" dirty="0" smtClean="0"/>
              <a:t>We can use </a:t>
            </a:r>
            <a:r>
              <a:rPr lang="en-US" dirty="0" err="1" smtClean="0"/>
              <a:t>gsub</a:t>
            </a:r>
            <a:r>
              <a:rPr lang="en-US" dirty="0" smtClean="0"/>
              <a:t>() again to replace any unwanted formats</a:t>
            </a:r>
          </a:p>
          <a:p>
            <a:pPr lvl="1"/>
            <a:r>
              <a:rPr lang="en-US" dirty="0" smtClean="0"/>
              <a:t>Remember, </a:t>
            </a:r>
            <a:r>
              <a:rPr lang="en-US" dirty="0" err="1" smtClean="0"/>
              <a:t>gsub</a:t>
            </a:r>
            <a:r>
              <a:rPr lang="en-US" dirty="0" smtClean="0"/>
              <a:t> lets you specify replacement text, and it is placed anywhere the match was found</a:t>
            </a:r>
          </a:p>
          <a:p>
            <a:pPr lvl="1"/>
            <a:endParaRPr lang="en-US" dirty="0"/>
          </a:p>
          <a:p>
            <a:pPr marL="457200" lvl="1" indent="0">
              <a:buNone/>
            </a:pPr>
            <a:endParaRPr lang="en-US" dirty="0" smtClean="0"/>
          </a:p>
        </p:txBody>
      </p:sp>
      <p:pic>
        <p:nvPicPr>
          <p:cNvPr id="12" name="Picture 11"/>
          <p:cNvPicPr>
            <a:picLocks noChangeAspect="1"/>
          </p:cNvPicPr>
          <p:nvPr/>
        </p:nvPicPr>
        <p:blipFill>
          <a:blip r:embed="rId2"/>
          <a:stretch>
            <a:fillRect/>
          </a:stretch>
        </p:blipFill>
        <p:spPr>
          <a:xfrm>
            <a:off x="6505575" y="1487488"/>
            <a:ext cx="876300" cy="1390650"/>
          </a:xfrm>
          <a:prstGeom prst="rect">
            <a:avLst/>
          </a:prstGeom>
        </p:spPr>
      </p:pic>
    </p:spTree>
    <p:extLst>
      <p:ext uri="{BB962C8B-B14F-4D97-AF65-F5344CB8AC3E}">
        <p14:creationId xmlns:p14="http://schemas.microsoft.com/office/powerpoint/2010/main" val="38649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the gender column</a:t>
            </a:r>
            <a:endParaRPr lang="en-US" dirty="0"/>
          </a:p>
        </p:txBody>
      </p:sp>
      <p:sp>
        <p:nvSpPr>
          <p:cNvPr id="4" name="TextBox 3"/>
          <p:cNvSpPr txBox="1"/>
          <p:nvPr/>
        </p:nvSpPr>
        <p:spPr>
          <a:xfrm>
            <a:off x="141316" y="2581276"/>
            <a:ext cx="3014231" cy="2954655"/>
          </a:xfrm>
          <a:prstGeom prst="rect">
            <a:avLst/>
          </a:prstGeom>
          <a:noFill/>
          <a:ln>
            <a:solidFill>
              <a:schemeClr val="tx1"/>
            </a:solidFill>
          </a:ln>
        </p:spPr>
        <p:txBody>
          <a:bodyPr wrap="square" rtlCol="0">
            <a:spAutoFit/>
          </a:bodyPr>
          <a:lstStyle/>
          <a:p>
            <a:r>
              <a:rPr lang="en-US" sz="1400" dirty="0" smtClean="0"/>
              <a:t>We start with this:</a:t>
            </a:r>
          </a:p>
          <a:p>
            <a:endParaRPr lang="en-US" sz="1400" dirty="0"/>
          </a:p>
          <a:p>
            <a:endParaRPr lang="en-US" sz="1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TextBox 4"/>
          <p:cNvSpPr txBox="1"/>
          <p:nvPr/>
        </p:nvSpPr>
        <p:spPr>
          <a:xfrm>
            <a:off x="3349208" y="2581276"/>
            <a:ext cx="8245360" cy="3293209"/>
          </a:xfrm>
          <a:prstGeom prst="rect">
            <a:avLst/>
          </a:prstGeom>
          <a:noFill/>
          <a:ln>
            <a:solidFill>
              <a:schemeClr val="tx1"/>
            </a:solidFill>
          </a:ln>
        </p:spPr>
        <p:txBody>
          <a:bodyPr wrap="square" rtlCol="0">
            <a:spAutoFit/>
          </a:bodyPr>
          <a:lstStyle/>
          <a:p>
            <a:r>
              <a:rPr lang="en-US" sz="1400" dirty="0" smtClean="0"/>
              <a:t>Replace anything not in “M” or “F” format:</a:t>
            </a:r>
          </a:p>
          <a:p>
            <a:pPr marL="285750" indent="-285750">
              <a:buFont typeface="Arial" panose="020B0604020202020204" pitchFamily="34" charset="0"/>
              <a:buChar char="•"/>
            </a:pPr>
            <a:r>
              <a:rPr lang="en-US" sz="1200" dirty="0" smtClean="0"/>
              <a:t>Note the anchor before “male”, so that the latter half of “female” is not matched.</a:t>
            </a:r>
          </a:p>
          <a:p>
            <a:pPr marL="285750" indent="-285750">
              <a:buFont typeface="Arial" panose="020B0604020202020204" pitchFamily="34" charset="0"/>
              <a:buChar char="•"/>
            </a:pPr>
            <a:r>
              <a:rPr lang="en-US" sz="1200" dirty="0"/>
              <a:t>Note that the parentheses make a capture group for the latter part of the words, allowing for the ? to make them optional</a:t>
            </a:r>
            <a:r>
              <a:rPr lang="en-US" sz="1200" dirty="0" smtClean="0"/>
              <a:t>.</a:t>
            </a:r>
          </a:p>
          <a:p>
            <a:pPr marL="742950" lvl="1" indent="-285750">
              <a:buFont typeface="Arial" panose="020B0604020202020204" pitchFamily="34" charset="0"/>
              <a:buChar char="•"/>
            </a:pPr>
            <a:r>
              <a:rPr lang="en-US" sz="1200" dirty="0" smtClean="0"/>
              <a:t>The “m” and “f” only appear in the pattern once, even though they are used to match both a single letter or full word. </a:t>
            </a:r>
            <a:endParaRPr lang="en-US" sz="1200" dirty="0"/>
          </a:p>
          <a:p>
            <a:endParaRPr lang="en-US" sz="1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334977" y="2875593"/>
            <a:ext cx="1146204" cy="24763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729114394"/>
              </p:ext>
            </p:extLst>
          </p:nvPr>
        </p:nvGraphicFramePr>
        <p:xfrm>
          <a:off x="3472408" y="3473358"/>
          <a:ext cx="7243348" cy="774792"/>
        </p:xfrm>
        <a:graphic>
          <a:graphicData uri="http://schemas.openxmlformats.org/presentationml/2006/ole">
            <mc:AlternateContent xmlns:mc="http://schemas.openxmlformats.org/markup-compatibility/2006">
              <mc:Choice xmlns:v="urn:schemas-microsoft-com:vml" Requires="v">
                <p:oleObj spid="_x0000_s13328" name="Document" r:id="rId4" imgW="6251172" imgH="558079" progId="Word.Document.12">
                  <p:embed/>
                </p:oleObj>
              </mc:Choice>
              <mc:Fallback>
                <p:oleObj name="Document" r:id="rId4" imgW="6251172" imgH="558079" progId="Word.Document.12">
                  <p:embed/>
                  <p:pic>
                    <p:nvPicPr>
                      <p:cNvPr id="8" name="Object 7"/>
                      <p:cNvPicPr/>
                      <p:nvPr/>
                    </p:nvPicPr>
                    <p:blipFill>
                      <a:blip r:embed="rId5"/>
                      <a:stretch>
                        <a:fillRect/>
                      </a:stretch>
                    </p:blipFill>
                    <p:spPr>
                      <a:xfrm>
                        <a:off x="3472408" y="3473358"/>
                        <a:ext cx="7243348" cy="774792"/>
                      </a:xfrm>
                      <a:prstGeom prst="rect">
                        <a:avLst/>
                      </a:prstGeom>
                    </p:spPr>
                  </p:pic>
                </p:oleObj>
              </mc:Fallback>
            </mc:AlternateContent>
          </a:graphicData>
        </a:graphic>
      </p:graphicFrame>
      <p:pic>
        <p:nvPicPr>
          <p:cNvPr id="9" name="Picture 8"/>
          <p:cNvPicPr>
            <a:picLocks noChangeAspect="1"/>
          </p:cNvPicPr>
          <p:nvPr/>
        </p:nvPicPr>
        <p:blipFill>
          <a:blip r:embed="rId6"/>
          <a:stretch>
            <a:fillRect/>
          </a:stretch>
        </p:blipFill>
        <p:spPr>
          <a:xfrm>
            <a:off x="10449034" y="3462151"/>
            <a:ext cx="1095288" cy="2319433"/>
          </a:xfrm>
          <a:prstGeom prst="rect">
            <a:avLst/>
          </a:prstGeom>
        </p:spPr>
      </p:pic>
    </p:spTree>
    <p:extLst>
      <p:ext uri="{BB962C8B-B14F-4D97-AF65-F5344CB8AC3E}">
        <p14:creationId xmlns:p14="http://schemas.microsoft.com/office/powerpoint/2010/main" val="17640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results</a:t>
            </a:r>
            <a:endParaRPr lang="en-US" dirty="0"/>
          </a:p>
        </p:txBody>
      </p:sp>
      <p:sp>
        <p:nvSpPr>
          <p:cNvPr id="3" name="Content Placeholder 2"/>
          <p:cNvSpPr>
            <a:spLocks noGrp="1"/>
          </p:cNvSpPr>
          <p:nvPr>
            <p:ph idx="1"/>
          </p:nvPr>
        </p:nvSpPr>
        <p:spPr>
          <a:xfrm>
            <a:off x="838200" y="1501775"/>
            <a:ext cx="10515600" cy="4351338"/>
          </a:xfrm>
        </p:spPr>
        <p:txBody>
          <a:bodyPr/>
          <a:lstStyle/>
          <a:p>
            <a:pPr marL="0" indent="0">
              <a:buNone/>
            </a:pPr>
            <a:r>
              <a:rPr lang="en-US" dirty="0" smtClean="0"/>
              <a:t>After making use of REGEX, we have:</a:t>
            </a:r>
          </a:p>
          <a:p>
            <a:r>
              <a:rPr lang="en-US" dirty="0" smtClean="0"/>
              <a:t>Cleaned up our main </a:t>
            </a:r>
            <a:r>
              <a:rPr lang="en-US" dirty="0" err="1" smtClean="0"/>
              <a:t>dataframe</a:t>
            </a:r>
            <a:r>
              <a:rPr lang="en-US" dirty="0" smtClean="0"/>
              <a:t> – phone numbers, gender, new columns</a:t>
            </a:r>
            <a:endParaRPr lang="en-US" dirty="0" smtClean="0"/>
          </a:p>
          <a:p>
            <a:endParaRPr lang="en-US" dirty="0"/>
          </a:p>
          <a:p>
            <a:endParaRPr lang="en-US" dirty="0" smtClean="0"/>
          </a:p>
          <a:p>
            <a:endParaRPr lang="en-US" dirty="0"/>
          </a:p>
          <a:p>
            <a:endParaRPr lang="en-US" dirty="0" smtClean="0"/>
          </a:p>
          <a:p>
            <a:endParaRPr lang="en-US" sz="500" dirty="0"/>
          </a:p>
          <a:p>
            <a:r>
              <a:rPr lang="en-US" dirty="0" smtClean="0"/>
              <a:t>Made a subset for Dr. Brewster</a:t>
            </a:r>
          </a:p>
          <a:p>
            <a:endParaRPr lang="en-US" sz="400" dirty="0" smtClean="0"/>
          </a:p>
          <a:p>
            <a:endParaRPr lang="en-US" dirty="0"/>
          </a:p>
          <a:p>
            <a:endParaRPr lang="en-US" dirty="0" smtClean="0"/>
          </a:p>
          <a:p>
            <a:r>
              <a:rPr lang="en-US" dirty="0" smtClean="0"/>
              <a:t>Made a test report for patient 2</a:t>
            </a:r>
          </a:p>
        </p:txBody>
      </p:sp>
      <p:pic>
        <p:nvPicPr>
          <p:cNvPr id="4" name="Picture 3"/>
          <p:cNvPicPr>
            <a:picLocks noChangeAspect="1"/>
          </p:cNvPicPr>
          <p:nvPr/>
        </p:nvPicPr>
        <p:blipFill>
          <a:blip r:embed="rId2"/>
          <a:stretch>
            <a:fillRect/>
          </a:stretch>
        </p:blipFill>
        <p:spPr>
          <a:xfrm>
            <a:off x="261937" y="2152650"/>
            <a:ext cx="9267825" cy="1752600"/>
          </a:xfrm>
          <a:prstGeom prst="rect">
            <a:avLst/>
          </a:prstGeom>
        </p:spPr>
      </p:pic>
      <p:pic>
        <p:nvPicPr>
          <p:cNvPr id="5" name="Picture 4"/>
          <p:cNvPicPr>
            <a:picLocks noChangeAspect="1"/>
          </p:cNvPicPr>
          <p:nvPr/>
        </p:nvPicPr>
        <p:blipFill>
          <a:blip r:embed="rId3"/>
          <a:stretch>
            <a:fillRect/>
          </a:stretch>
        </p:blipFill>
        <p:spPr>
          <a:xfrm>
            <a:off x="261937" y="4245769"/>
            <a:ext cx="8791575" cy="904875"/>
          </a:xfrm>
          <a:prstGeom prst="rect">
            <a:avLst/>
          </a:prstGeom>
        </p:spPr>
      </p:pic>
      <p:pic>
        <p:nvPicPr>
          <p:cNvPr id="6" name="Picture 5"/>
          <p:cNvPicPr>
            <a:picLocks noChangeAspect="1"/>
          </p:cNvPicPr>
          <p:nvPr/>
        </p:nvPicPr>
        <p:blipFill>
          <a:blip r:embed="rId4"/>
          <a:stretch>
            <a:fillRect/>
          </a:stretch>
        </p:blipFill>
        <p:spPr>
          <a:xfrm>
            <a:off x="3776662" y="5594748"/>
            <a:ext cx="1362075" cy="857250"/>
          </a:xfrm>
          <a:prstGeom prst="rect">
            <a:avLst/>
          </a:prstGeom>
        </p:spPr>
      </p:pic>
    </p:spTree>
    <p:extLst>
      <p:ext uri="{BB962C8B-B14F-4D97-AF65-F5344CB8AC3E}">
        <p14:creationId xmlns:p14="http://schemas.microsoft.com/office/powerpoint/2010/main" val="90708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47146"/>
            <a:ext cx="3048347" cy="2729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408" y="4034096"/>
            <a:ext cx="4803372" cy="27018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066" y="1540106"/>
            <a:ext cx="4238625" cy="2381250"/>
          </a:xfrm>
          <a:prstGeom prst="rect">
            <a:avLst/>
          </a:prstGeom>
        </p:spPr>
      </p:pic>
    </p:spTree>
    <p:extLst>
      <p:ext uri="{BB962C8B-B14F-4D97-AF65-F5344CB8AC3E}">
        <p14:creationId xmlns:p14="http://schemas.microsoft.com/office/powerpoint/2010/main" val="34693565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on your own!</a:t>
            </a:r>
            <a:endParaRPr lang="en-US" dirty="0"/>
          </a:p>
        </p:txBody>
      </p:sp>
      <p:sp>
        <p:nvSpPr>
          <p:cNvPr id="3" name="Content Placeholder 2"/>
          <p:cNvSpPr>
            <a:spLocks noGrp="1"/>
          </p:cNvSpPr>
          <p:nvPr>
            <p:ph idx="1"/>
          </p:nvPr>
        </p:nvSpPr>
        <p:spPr/>
        <p:txBody>
          <a:bodyPr/>
          <a:lstStyle/>
          <a:p>
            <a:r>
              <a:rPr lang="en-US" dirty="0" smtClean="0"/>
              <a:t>Go through the code on your own time</a:t>
            </a:r>
          </a:p>
          <a:p>
            <a:pPr lvl="1"/>
            <a:r>
              <a:rPr lang="en-US" dirty="0" smtClean="0"/>
              <a:t>Make sure you understand what is happening</a:t>
            </a:r>
          </a:p>
          <a:p>
            <a:pPr lvl="1"/>
            <a:r>
              <a:rPr lang="en-US" dirty="0" smtClean="0"/>
              <a:t>Add some small changes, or alter the options to see how it affects the output</a:t>
            </a:r>
          </a:p>
          <a:p>
            <a:pPr lvl="2"/>
            <a:r>
              <a:rPr lang="en-US" dirty="0" smtClean="0"/>
              <a:t>Read the documentation to see other ways to use the commands</a:t>
            </a:r>
          </a:p>
          <a:p>
            <a:pPr lvl="1"/>
            <a:r>
              <a:rPr lang="en-US" dirty="0" smtClean="0"/>
              <a:t>Think of other things you might want to do with this dataset </a:t>
            </a:r>
          </a:p>
          <a:p>
            <a:pPr lvl="2"/>
            <a:r>
              <a:rPr lang="en-US" dirty="0"/>
              <a:t>M</a:t>
            </a:r>
            <a:r>
              <a:rPr lang="en-US" dirty="0" smtClean="0"/>
              <a:t>ake your own patterns and play around with some of the functions</a:t>
            </a:r>
          </a:p>
          <a:p>
            <a:pPr lvl="1"/>
            <a:r>
              <a:rPr lang="en-US" dirty="0" smtClean="0"/>
              <a:t>Send me any questions</a:t>
            </a:r>
          </a:p>
          <a:p>
            <a:pPr lvl="1"/>
            <a:r>
              <a:rPr lang="en-US" dirty="0" smtClean="0"/>
              <a:t>Have fun!</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29861"/>
          <a:stretch/>
        </p:blipFill>
        <p:spPr>
          <a:xfrm>
            <a:off x="838200" y="4119563"/>
            <a:ext cx="2057400" cy="1443037"/>
          </a:xfrm>
          <a:prstGeom prst="rect">
            <a:avLst/>
          </a:prstGeom>
        </p:spPr>
      </p:pic>
    </p:spTree>
    <p:extLst>
      <p:ext uri="{BB962C8B-B14F-4D97-AF65-F5344CB8AC3E}">
        <p14:creationId xmlns:p14="http://schemas.microsoft.com/office/powerpoint/2010/main" val="256595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REGEX is not “fuzzy” matching</a:t>
            </a:r>
            <a:endParaRPr lang="en-US" dirty="0"/>
          </a:p>
        </p:txBody>
      </p:sp>
      <p:sp>
        <p:nvSpPr>
          <p:cNvPr id="5" name="Content Placeholder 10"/>
          <p:cNvSpPr>
            <a:spLocks noGrp="1"/>
          </p:cNvSpPr>
          <p:nvPr>
            <p:ph sz="quarter" idx="4294967295"/>
          </p:nvPr>
        </p:nvSpPr>
        <p:spPr>
          <a:xfrm>
            <a:off x="838200" y="1771132"/>
            <a:ext cx="10515600" cy="4721107"/>
          </a:xfrm>
          <a:prstGeom prst="rect">
            <a:avLst/>
          </a:prstGeom>
        </p:spPr>
        <p:txBody>
          <a:bodyPr>
            <a:normAutofit/>
          </a:bodyPr>
          <a:lstStyle/>
          <a:p>
            <a:pPr marR="0" indent="0">
              <a:lnSpc>
                <a:spcPct val="107000"/>
              </a:lnSpc>
              <a:spcBef>
                <a:spcPts val="0"/>
              </a:spcBef>
              <a:spcAft>
                <a:spcPts val="0"/>
              </a:spcAft>
              <a:buNone/>
            </a:pPr>
            <a:r>
              <a:rPr lang="en-US" sz="1600" dirty="0">
                <a:ea typeface="Calibri" panose="020F0502020204030204" pitchFamily="34" charset="0"/>
                <a:cs typeface="Times New Roman" panose="02020603050405020304" pitchFamily="18" charset="0"/>
              </a:rPr>
              <a:t>“Fuzzy” matching in R is done by </a:t>
            </a:r>
            <a:r>
              <a:rPr lang="en-US" sz="1600" b="1" dirty="0">
                <a:ea typeface="Calibri" panose="020F0502020204030204" pitchFamily="34" charset="0"/>
                <a:cs typeface="Times New Roman" panose="02020603050405020304" pitchFamily="18" charset="0"/>
              </a:rPr>
              <a:t>finding matches that do not 100% line up</a:t>
            </a:r>
            <a:r>
              <a:rPr lang="en-US" sz="1600" dirty="0">
                <a:ea typeface="Calibri" panose="020F0502020204030204" pitchFamily="34" charset="0"/>
                <a:cs typeface="Times New Roman" panose="02020603050405020304" pitchFamily="18" charset="0"/>
              </a:rPr>
              <a:t>. </a:t>
            </a: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r>
              <a:rPr lang="en-US" sz="1600" dirty="0" smtClean="0">
                <a:ea typeface="Calibri" panose="020F0502020204030204" pitchFamily="34" charset="0"/>
                <a:cs typeface="Times New Roman" panose="02020603050405020304" pitchFamily="18" charset="0"/>
              </a:rPr>
              <a:t>This </a:t>
            </a:r>
            <a:r>
              <a:rPr lang="en-US" sz="1600" dirty="0">
                <a:ea typeface="Calibri" panose="020F0502020204030204" pitchFamily="34" charset="0"/>
                <a:cs typeface="Times New Roman" panose="02020603050405020304" pitchFamily="18" charset="0"/>
              </a:rPr>
              <a:t>type of matching often makes use of REGEX patterns, but the “fuzzy” part itself refers to the allowance for imperfect matches. </a:t>
            </a:r>
            <a:endParaRPr lang="en-US" sz="1600" dirty="0" smtClean="0">
              <a:ea typeface="Calibri" panose="020F0502020204030204" pitchFamily="34" charset="0"/>
              <a:cs typeface="Times New Roman" panose="02020603050405020304" pitchFamily="18" charset="0"/>
            </a:endParaRPr>
          </a:p>
          <a:p>
            <a:pPr marR="0" indent="0">
              <a:lnSpc>
                <a:spcPct val="107000"/>
              </a:lnSpc>
              <a:spcBef>
                <a:spcPts val="0"/>
              </a:spcBef>
              <a:spcAft>
                <a:spcPts val="0"/>
              </a:spcAft>
              <a:buNone/>
            </a:pPr>
            <a:endParaRPr lang="en-US" sz="1600" dirty="0">
              <a:ea typeface="Calibri" panose="020F0502020204030204" pitchFamily="34" charset="0"/>
              <a:cs typeface="Times New Roman" panose="02020603050405020304" pitchFamily="18" charset="0"/>
            </a:endParaRPr>
          </a:p>
          <a:p>
            <a:pPr lvl="1">
              <a:lnSpc>
                <a:spcPct val="107000"/>
              </a:lnSpc>
              <a:spcBef>
                <a:spcPts val="0"/>
              </a:spcBef>
            </a:pPr>
            <a:r>
              <a:rPr lang="en-US" sz="1300" dirty="0">
                <a:ea typeface="Calibri" panose="020F0502020204030204" pitchFamily="34" charset="0"/>
                <a:cs typeface="Times New Roman" panose="02020603050405020304" pitchFamily="18" charset="0"/>
              </a:rPr>
              <a:t>When fuzzy matching, we might instruct the computer to find matches to “banana” that are 80% </a:t>
            </a:r>
            <a:r>
              <a:rPr lang="en-US" sz="1300" dirty="0" smtClean="0">
                <a:ea typeface="Calibri" panose="020F0502020204030204" pitchFamily="34" charset="0"/>
                <a:cs typeface="Times New Roman" panose="02020603050405020304" pitchFamily="18" charset="0"/>
              </a:rPr>
              <a:t>correct</a:t>
            </a:r>
            <a:endParaRPr lang="en-US" sz="1300" dirty="0">
              <a:ea typeface="Calibri" panose="020F0502020204030204" pitchFamily="34" charset="0"/>
              <a:cs typeface="Times New Roman" panose="02020603050405020304" pitchFamily="18" charset="0"/>
            </a:endParaRPr>
          </a:p>
          <a:p>
            <a:pPr marL="685800" marR="0">
              <a:lnSpc>
                <a:spcPct val="107000"/>
              </a:lnSpc>
              <a:spcBef>
                <a:spcPts val="0"/>
              </a:spcBef>
              <a:spcAft>
                <a:spcPts val="0"/>
              </a:spcAft>
            </a:pPr>
            <a:r>
              <a:rPr lang="en-US" sz="1300" dirty="0">
                <a:ea typeface="Calibri" panose="020F0502020204030204" pitchFamily="34" charset="0"/>
                <a:cs typeface="Times New Roman" panose="02020603050405020304" pitchFamily="18" charset="0"/>
              </a:rPr>
              <a:t>This can be done using </a:t>
            </a:r>
            <a:r>
              <a:rPr lang="en-US" sz="1300" b="1" dirty="0" err="1" smtClean="0">
                <a:ea typeface="Calibri" panose="020F0502020204030204" pitchFamily="34" charset="0"/>
                <a:cs typeface="Times New Roman" panose="02020603050405020304" pitchFamily="18" charset="0"/>
              </a:rPr>
              <a:t>agrep</a:t>
            </a:r>
            <a:r>
              <a:rPr lang="en-US" sz="1300" b="1" dirty="0">
                <a:ea typeface="Calibri" panose="020F0502020204030204" pitchFamily="34" charset="0"/>
                <a:cs typeface="Times New Roman" panose="02020603050405020304" pitchFamily="18" charset="0"/>
              </a:rPr>
              <a:t>( pattern, text, </a:t>
            </a:r>
            <a:r>
              <a:rPr lang="en-US" sz="1300" b="1" dirty="0" err="1">
                <a:ea typeface="Calibri" panose="020F0502020204030204" pitchFamily="34" charset="0"/>
                <a:cs typeface="Times New Roman" panose="02020603050405020304" pitchFamily="18" charset="0"/>
              </a:rPr>
              <a:t>max.distance</a:t>
            </a:r>
            <a:r>
              <a:rPr lang="en-US" sz="1300" b="1" dirty="0">
                <a:ea typeface="Calibri" panose="020F0502020204030204" pitchFamily="34" charset="0"/>
                <a:cs typeface="Times New Roman" panose="02020603050405020304" pitchFamily="18" charset="0"/>
              </a:rPr>
              <a:t> ) </a:t>
            </a:r>
            <a:r>
              <a:rPr lang="en-US" sz="1300" dirty="0">
                <a:ea typeface="Calibri" panose="020F0502020204030204" pitchFamily="34" charset="0"/>
                <a:cs typeface="Times New Roman" panose="02020603050405020304" pitchFamily="18" charset="0"/>
              </a:rPr>
              <a:t>in R, and setting the </a:t>
            </a:r>
            <a:r>
              <a:rPr lang="en-US" sz="1300" dirty="0" err="1">
                <a:ea typeface="Calibri" panose="020F0502020204030204" pitchFamily="34" charset="0"/>
                <a:cs typeface="Times New Roman" panose="02020603050405020304" pitchFamily="18" charset="0"/>
              </a:rPr>
              <a:t>max.distance</a:t>
            </a:r>
            <a:r>
              <a:rPr lang="en-US" sz="1300" dirty="0">
                <a:ea typeface="Calibri" panose="020F0502020204030204" pitchFamily="34" charset="0"/>
                <a:cs typeface="Times New Roman" panose="02020603050405020304" pitchFamily="18" charset="0"/>
              </a:rPr>
              <a:t> to 20% (</a:t>
            </a:r>
            <a:r>
              <a:rPr lang="en-US" sz="1300" dirty="0" smtClean="0">
                <a:ea typeface="Calibri" panose="020F0502020204030204" pitchFamily="34" charset="0"/>
                <a:cs typeface="Times New Roman" panose="02020603050405020304" pitchFamily="18" charset="0"/>
              </a:rPr>
              <a:t>0.2)</a:t>
            </a:r>
          </a:p>
          <a:p>
            <a:pPr marL="685800" marR="0">
              <a:lnSpc>
                <a:spcPct val="107000"/>
              </a:lnSpc>
              <a:spcBef>
                <a:spcPts val="0"/>
              </a:spcBef>
              <a:spcAft>
                <a:spcPts val="0"/>
              </a:spcAft>
            </a:pPr>
            <a:r>
              <a:rPr lang="en-US" sz="1300" dirty="0" smtClean="0">
                <a:ea typeface="Calibri" panose="020F0502020204030204" pitchFamily="34" charset="0"/>
                <a:cs typeface="Times New Roman" panose="02020603050405020304" pitchFamily="18" charset="0"/>
              </a:rPr>
              <a:t>The distance you choose depends on your </a:t>
            </a:r>
            <a:r>
              <a:rPr lang="en-US" sz="1300" b="1" dirty="0" smtClean="0">
                <a:ea typeface="Calibri" panose="020F0502020204030204" pitchFamily="34" charset="0"/>
                <a:cs typeface="Times New Roman" panose="02020603050405020304" pitchFamily="18" charset="0"/>
              </a:rPr>
              <a:t>expected variation </a:t>
            </a:r>
            <a:r>
              <a:rPr lang="en-US" sz="1300" dirty="0" smtClean="0">
                <a:ea typeface="Calibri" panose="020F0502020204030204" pitchFamily="34" charset="0"/>
                <a:cs typeface="Times New Roman" panose="02020603050405020304" pitchFamily="18" charset="0"/>
              </a:rPr>
              <a:t>and your </a:t>
            </a:r>
            <a:r>
              <a:rPr lang="en-US" sz="1300" b="1" dirty="0" smtClean="0">
                <a:ea typeface="Calibri" panose="020F0502020204030204" pitchFamily="34" charset="0"/>
                <a:cs typeface="Times New Roman" panose="02020603050405020304" pitchFamily="18" charset="0"/>
              </a:rPr>
              <a:t>tolerance </a:t>
            </a:r>
            <a:r>
              <a:rPr lang="en-US" sz="1300" b="1" dirty="0">
                <a:ea typeface="Calibri" panose="020F0502020204030204" pitchFamily="34" charset="0"/>
                <a:cs typeface="Times New Roman" panose="02020603050405020304" pitchFamily="18" charset="0"/>
              </a:rPr>
              <a:t>for false </a:t>
            </a:r>
            <a:r>
              <a:rPr lang="en-US" sz="1300" b="1" dirty="0" smtClean="0">
                <a:ea typeface="Calibri" panose="020F0502020204030204" pitchFamily="34" charset="0"/>
                <a:cs typeface="Times New Roman" panose="02020603050405020304" pitchFamily="18" charset="0"/>
              </a:rPr>
              <a:t>positives</a:t>
            </a:r>
            <a:r>
              <a:rPr lang="en-US" sz="1300" dirty="0" smtClean="0">
                <a:ea typeface="Calibri" panose="020F0502020204030204" pitchFamily="34" charset="0"/>
                <a:cs typeface="Times New Roman" panose="02020603050405020304" pitchFamily="18" charset="0"/>
              </a:rPr>
              <a:t>. </a:t>
            </a:r>
          </a:p>
          <a:p>
            <a:pPr marL="457200" marR="0" indent="0">
              <a:lnSpc>
                <a:spcPct val="107000"/>
              </a:lnSpc>
              <a:spcBef>
                <a:spcPts val="0"/>
              </a:spcBef>
              <a:spcAft>
                <a:spcPts val="0"/>
              </a:spcAft>
              <a:buNone/>
            </a:pPr>
            <a:endParaRPr lang="en-US" sz="2600" dirty="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r>
              <a:rPr lang="en-US" sz="1600" dirty="0" err="1" smtClean="0">
                <a:highlight>
                  <a:srgbClr val="D3D3D3"/>
                </a:highlight>
                <a:ea typeface="Calibri" panose="020F0502020204030204" pitchFamily="34" charset="0"/>
                <a:cs typeface="Times New Roman" panose="02020603050405020304" pitchFamily="18" charset="0"/>
              </a:rPr>
              <a:t>agrep</a:t>
            </a:r>
            <a:r>
              <a:rPr lang="en-US" sz="1600" dirty="0">
                <a:highlight>
                  <a:srgbClr val="D3D3D3"/>
                </a:highlight>
                <a:ea typeface="Calibri" panose="020F0502020204030204" pitchFamily="34" charset="0"/>
                <a:cs typeface="Times New Roman" panose="02020603050405020304" pitchFamily="18" charset="0"/>
              </a:rPr>
              <a:t>("banana", c("banana", "</a:t>
            </a:r>
            <a:r>
              <a:rPr lang="en-US" sz="1600" dirty="0" err="1">
                <a:highlight>
                  <a:srgbClr val="D3D3D3"/>
                </a:highlight>
                <a:ea typeface="Calibri" panose="020F0502020204030204" pitchFamily="34" charset="0"/>
                <a:cs typeface="Times New Roman" panose="02020603050405020304" pitchFamily="18" charset="0"/>
              </a:rPr>
              <a:t>bannana</a:t>
            </a:r>
            <a:r>
              <a:rPr lang="en-US" sz="1600" dirty="0" smtClean="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bananna</a:t>
            </a:r>
            <a:r>
              <a:rPr lang="en-US" sz="1600" dirty="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bnaana</a:t>
            </a:r>
            <a:r>
              <a:rPr lang="en-US" sz="1600" dirty="0">
                <a:highlight>
                  <a:srgbClr val="D3D3D3"/>
                </a:highlight>
                <a:ea typeface="Calibri" panose="020F0502020204030204" pitchFamily="34" charset="0"/>
                <a:cs typeface="Times New Roman" panose="02020603050405020304" pitchFamily="18" charset="0"/>
              </a:rPr>
              <a:t>"), </a:t>
            </a:r>
            <a:r>
              <a:rPr lang="en-US" sz="1600" dirty="0" err="1">
                <a:highlight>
                  <a:srgbClr val="D3D3D3"/>
                </a:highlight>
                <a:ea typeface="Calibri" panose="020F0502020204030204" pitchFamily="34" charset="0"/>
                <a:cs typeface="Times New Roman" panose="02020603050405020304" pitchFamily="18" charset="0"/>
              </a:rPr>
              <a:t>max.distance</a:t>
            </a:r>
            <a:r>
              <a:rPr lang="en-US" sz="1600" dirty="0">
                <a:highlight>
                  <a:srgbClr val="D3D3D3"/>
                </a:highlight>
                <a:ea typeface="Calibri" panose="020F0502020204030204" pitchFamily="34" charset="0"/>
                <a:cs typeface="Times New Roman" panose="02020603050405020304" pitchFamily="18" charset="0"/>
              </a:rPr>
              <a:t> = </a:t>
            </a:r>
            <a:r>
              <a:rPr lang="en-US" sz="1600" dirty="0" smtClean="0">
                <a:highlight>
                  <a:srgbClr val="D3D3D3"/>
                </a:highlight>
                <a:ea typeface="Calibri" panose="020F0502020204030204" pitchFamily="34" charset="0"/>
                <a:cs typeface="Times New Roman" panose="02020603050405020304" pitchFamily="18" charset="0"/>
              </a:rPr>
              <a:t>0.2)</a:t>
            </a:r>
            <a:endParaRPr lang="en-US" sz="2000" dirty="0" smtClean="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endParaRPr lang="en-US" sz="1800" dirty="0">
              <a:highlight>
                <a:srgbClr val="D3D3D3"/>
              </a:highlight>
              <a:ea typeface="Calibri" panose="020F0502020204030204" pitchFamily="34" charset="0"/>
              <a:cs typeface="Times New Roman" panose="02020603050405020304" pitchFamily="18" charset="0"/>
            </a:endParaRPr>
          </a:p>
          <a:p>
            <a:pPr marL="457200" marR="0" indent="0">
              <a:lnSpc>
                <a:spcPct val="107000"/>
              </a:lnSpc>
              <a:spcBef>
                <a:spcPts val="0"/>
              </a:spcBef>
              <a:spcAft>
                <a:spcPts val="0"/>
              </a:spcAft>
              <a:buNone/>
            </a:pPr>
            <a:r>
              <a:rPr lang="en-US" sz="1300" dirty="0" smtClean="0">
                <a:ea typeface="Calibri" panose="020F0502020204030204" pitchFamily="34" charset="0"/>
                <a:cs typeface="Times New Roman" panose="02020603050405020304" pitchFamily="18" charset="0"/>
              </a:rPr>
              <a:t>The </a:t>
            </a:r>
            <a:r>
              <a:rPr lang="en-US" sz="1300" dirty="0">
                <a:ea typeface="Calibri" panose="020F0502020204030204" pitchFamily="34" charset="0"/>
                <a:cs typeface="Times New Roman" panose="02020603050405020304" pitchFamily="18" charset="0"/>
              </a:rPr>
              <a:t>result is the indices of the matches: 1, 2, 3, and 4 </a:t>
            </a:r>
            <a:r>
              <a:rPr lang="en-US" sz="1300" dirty="0" smtClean="0">
                <a:ea typeface="Calibri" panose="020F0502020204030204" pitchFamily="34" charset="0"/>
                <a:cs typeface="Times New Roman" panose="02020603050405020304" pitchFamily="18" charset="0"/>
              </a:rPr>
              <a:t>- all </a:t>
            </a:r>
            <a:r>
              <a:rPr lang="en-US" sz="1300" dirty="0">
                <a:ea typeface="Calibri" panose="020F0502020204030204" pitchFamily="34" charset="0"/>
                <a:cs typeface="Times New Roman" panose="02020603050405020304" pitchFamily="18" charset="0"/>
              </a:rPr>
              <a:t>matched at 80%</a:t>
            </a:r>
          </a:p>
          <a:p>
            <a:pPr marL="0" indent="0">
              <a:buNone/>
            </a:pPr>
            <a:endParaRPr lang="en-US" dirty="0"/>
          </a:p>
        </p:txBody>
      </p:sp>
    </p:spTree>
    <p:extLst>
      <p:ext uri="{BB962C8B-B14F-4D97-AF65-F5344CB8AC3E}">
        <p14:creationId xmlns:p14="http://schemas.microsoft.com/office/powerpoint/2010/main" val="8918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REGEX made of?</a:t>
            </a:r>
            <a:endParaRPr lang="en-US" dirty="0"/>
          </a:p>
        </p:txBody>
      </p:sp>
      <p:sp>
        <p:nvSpPr>
          <p:cNvPr id="3" name="Content Placeholder 2"/>
          <p:cNvSpPr>
            <a:spLocks noGrp="1"/>
          </p:cNvSpPr>
          <p:nvPr>
            <p:ph idx="1"/>
          </p:nvPr>
        </p:nvSpPr>
        <p:spPr/>
        <p:txBody>
          <a:bodyPr>
            <a:normAutofit fontScale="92500" lnSpcReduction="20000"/>
          </a:bodyPr>
          <a:lstStyle/>
          <a:p>
            <a:r>
              <a:rPr lang="en-US" dirty="0"/>
              <a:t>REGEX patterns are made up of </a:t>
            </a:r>
            <a:endParaRPr lang="en-US" dirty="0" smtClean="0"/>
          </a:p>
          <a:p>
            <a:pPr lvl="1"/>
            <a:r>
              <a:rPr lang="en-US" b="1" dirty="0" smtClean="0"/>
              <a:t>Characters</a:t>
            </a:r>
            <a:r>
              <a:rPr lang="en-US" dirty="0" smtClean="0"/>
              <a:t> – ABC, 123, </a:t>
            </a:r>
            <a:r>
              <a:rPr lang="en-US" dirty="0" err="1" smtClean="0"/>
              <a:t>etc</a:t>
            </a:r>
            <a:endParaRPr lang="en-US" dirty="0" smtClean="0"/>
          </a:p>
          <a:p>
            <a:pPr lvl="1"/>
            <a:r>
              <a:rPr lang="en-US" b="1" dirty="0" smtClean="0"/>
              <a:t>Character classes </a:t>
            </a:r>
            <a:r>
              <a:rPr lang="en-US" dirty="0" smtClean="0"/>
              <a:t>– Digits, Alphanumeric, Letters, </a:t>
            </a:r>
            <a:r>
              <a:rPr lang="en-US" dirty="0" err="1" smtClean="0"/>
              <a:t>etc</a:t>
            </a:r>
            <a:endParaRPr lang="en-US" dirty="0" smtClean="0"/>
          </a:p>
          <a:p>
            <a:pPr lvl="1"/>
            <a:r>
              <a:rPr lang="en-US" b="1" dirty="0" err="1" smtClean="0"/>
              <a:t>Metacharacters</a:t>
            </a:r>
            <a:r>
              <a:rPr lang="en-US" dirty="0" smtClean="0"/>
              <a:t> – newline, tab, </a:t>
            </a:r>
            <a:r>
              <a:rPr lang="en-US" dirty="0" err="1" smtClean="0"/>
              <a:t>etc</a:t>
            </a:r>
            <a:endParaRPr lang="en-US" dirty="0" smtClean="0"/>
          </a:p>
          <a:p>
            <a:pPr lvl="1"/>
            <a:r>
              <a:rPr lang="en-US" b="1" dirty="0" err="1" smtClean="0"/>
              <a:t>Lookarounds</a:t>
            </a:r>
            <a:r>
              <a:rPr lang="en-US" dirty="0" smtClean="0"/>
              <a:t> – what is near it: “match if not followed by…”</a:t>
            </a:r>
          </a:p>
          <a:p>
            <a:pPr lvl="1"/>
            <a:r>
              <a:rPr lang="en-US" b="1" dirty="0" smtClean="0"/>
              <a:t>Groups</a:t>
            </a:r>
            <a:r>
              <a:rPr lang="en-US" dirty="0" smtClean="0"/>
              <a:t> – use () to separate sections of the pattern: (this </a:t>
            </a:r>
            <a:r>
              <a:rPr lang="en-US" dirty="0" err="1" smtClean="0"/>
              <a:t>subpattern</a:t>
            </a:r>
            <a:r>
              <a:rPr lang="en-US" dirty="0" smtClean="0"/>
              <a:t>) or (that </a:t>
            </a:r>
            <a:r>
              <a:rPr lang="en-US" dirty="0" err="1" smtClean="0"/>
              <a:t>subpattern</a:t>
            </a:r>
            <a:r>
              <a:rPr lang="en-US" dirty="0" smtClean="0"/>
              <a:t>). Use [] to list a group of permitted characters. </a:t>
            </a:r>
          </a:p>
          <a:p>
            <a:pPr lvl="1"/>
            <a:r>
              <a:rPr lang="en-US" b="1" dirty="0" smtClean="0"/>
              <a:t>Anchors</a:t>
            </a:r>
            <a:r>
              <a:rPr lang="en-US" dirty="0" smtClean="0"/>
              <a:t> – start of the string, end of the string, beginning of word, </a:t>
            </a:r>
            <a:r>
              <a:rPr lang="en-US" dirty="0" err="1" smtClean="0"/>
              <a:t>etc</a:t>
            </a:r>
            <a:endParaRPr lang="en-US" dirty="0" smtClean="0"/>
          </a:p>
          <a:p>
            <a:pPr lvl="1"/>
            <a:r>
              <a:rPr lang="en-US" b="1" dirty="0" smtClean="0"/>
              <a:t>Escapes</a:t>
            </a:r>
            <a:r>
              <a:rPr lang="en-US" dirty="0" smtClean="0"/>
              <a:t> – enable the use of a code/REGEX symbol as its literal self: “+” is a quantifier. “\\+” escapes it to be used as a literal plus sign</a:t>
            </a:r>
          </a:p>
          <a:p>
            <a:pPr lvl="1"/>
            <a:r>
              <a:rPr lang="en-US" b="1" dirty="0" smtClean="0"/>
              <a:t>Quantifiers</a:t>
            </a:r>
            <a:r>
              <a:rPr lang="en-US" dirty="0" smtClean="0"/>
              <a:t> – number of times the previous thing needs to occur in the match: if a group in (), everything in there. Otherwise, the previous one item. </a:t>
            </a:r>
            <a:endParaRPr lang="en-US" dirty="0"/>
          </a:p>
          <a:p>
            <a:r>
              <a:rPr lang="en-US" dirty="0" smtClean="0"/>
              <a:t> </a:t>
            </a:r>
            <a:r>
              <a:rPr lang="en-US" dirty="0"/>
              <a:t>Take a look at this cheat sheet to see the different pieces: </a:t>
            </a:r>
          </a:p>
          <a:p>
            <a:pPr lvl="1"/>
            <a:r>
              <a:rPr lang="en-US" u="sng" dirty="0">
                <a:hlinkClick r:id="rId2"/>
              </a:rPr>
              <a:t>https://rstudio.com/wp-content/uploads/2016/09/RegExCheatsheet.pdf</a:t>
            </a:r>
            <a:r>
              <a:rPr lang="en-US" dirty="0"/>
              <a:t> </a:t>
            </a:r>
          </a:p>
          <a:p>
            <a:pPr marL="0" indent="0">
              <a:buNone/>
            </a:pPr>
            <a:r>
              <a:rPr lang="en-US" dirty="0"/>
              <a:t> </a:t>
            </a:r>
          </a:p>
          <a:p>
            <a:r>
              <a:rPr lang="en-US" dirty="0"/>
              <a:t>This means that </a:t>
            </a:r>
            <a:endParaRPr lang="en-US" dirty="0" smtClean="0"/>
          </a:p>
          <a:p>
            <a:pPr marL="0" indent="0">
              <a:buNone/>
            </a:pPr>
            <a:r>
              <a:rPr lang="en-US" sz="1500" b="1" dirty="0" smtClean="0"/>
              <a:t>**Your </a:t>
            </a:r>
            <a:r>
              <a:rPr lang="en-US" sz="1500" b="1" dirty="0"/>
              <a:t>REGEX pattern will most likely not look like </a:t>
            </a:r>
            <a:r>
              <a:rPr lang="en-US" sz="1500" b="1" dirty="0" smtClean="0"/>
              <a:t>words or a sentence**</a:t>
            </a:r>
          </a:p>
          <a:p>
            <a:pPr marL="0" indent="0">
              <a:buNone/>
            </a:pPr>
            <a:r>
              <a:rPr lang="en-US" sz="1500" b="1" dirty="0" smtClean="0"/>
              <a:t> </a:t>
            </a:r>
            <a:r>
              <a:rPr lang="en-US" sz="1300" dirty="0" smtClean="0"/>
              <a:t>Think </a:t>
            </a:r>
            <a:r>
              <a:rPr lang="en-US" sz="1300" dirty="0"/>
              <a:t>of it like a type of shorthand containing descriptions. </a:t>
            </a:r>
            <a:endParaRPr lang="en-US" sz="1300" dirty="0" smtClean="0"/>
          </a:p>
          <a:p>
            <a:pPr marL="0" indent="0">
              <a:buNone/>
            </a:pPr>
            <a:endParaRPr lang="en-US" dirty="0"/>
          </a:p>
          <a:p>
            <a:endParaRPr lang="en-US" dirty="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1" y="4597144"/>
            <a:ext cx="3726178" cy="2187267"/>
          </a:xfrm>
          <a:prstGeom prst="rect">
            <a:avLst/>
          </a:prstGeom>
        </p:spPr>
      </p:pic>
    </p:spTree>
    <p:extLst>
      <p:ext uri="{BB962C8B-B14F-4D97-AF65-F5344CB8AC3E}">
        <p14:creationId xmlns:p14="http://schemas.microsoft.com/office/powerpoint/2010/main" val="21378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6" presetClass="entr" presetSubtype="21"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ways to use REGEX in R</a:t>
            </a:r>
            <a:endParaRPr lang="en-US" dirty="0"/>
          </a:p>
        </p:txBody>
      </p:sp>
      <p:sp>
        <p:nvSpPr>
          <p:cNvPr id="3" name="Content Placeholder 2"/>
          <p:cNvSpPr>
            <a:spLocks noGrp="1"/>
          </p:cNvSpPr>
          <p:nvPr>
            <p:ph idx="1"/>
          </p:nvPr>
        </p:nvSpPr>
        <p:spPr>
          <a:xfrm>
            <a:off x="838200" y="1190625"/>
            <a:ext cx="10515600" cy="5372100"/>
          </a:xfrm>
        </p:spPr>
        <p:txBody>
          <a:bodyPr>
            <a:normAutofit fontScale="92500"/>
          </a:bodyPr>
          <a:lstStyle/>
          <a:p>
            <a:pPr marL="457200" lvl="1" indent="0">
              <a:lnSpc>
                <a:spcPct val="107000"/>
              </a:lnSpc>
              <a:spcBef>
                <a:spcPts val="0"/>
              </a:spcBef>
              <a:buNone/>
            </a:pP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a:solidFill>
                  <a:prstClr val="black"/>
                </a:solidFill>
                <a:ea typeface="Calibri" panose="020F0502020204030204" pitchFamily="34" charset="0"/>
                <a:cs typeface="Calibri" panose="020F0502020204030204" pitchFamily="34" charset="0"/>
              </a:rPr>
              <a:t>grep()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ea typeface="Calibri" panose="020F0502020204030204" pitchFamily="34" charset="0"/>
                <a:cs typeface="Calibri" panose="020F0502020204030204" pitchFamily="34" charset="0"/>
              </a:rPr>
              <a:t>vector of the indices of the elements that yielded a match</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a:solidFill>
                  <a:prstClr val="black"/>
                </a:solidFill>
                <a:highlight>
                  <a:srgbClr val="D3D3D3"/>
                </a:highlight>
                <a:ea typeface="Calibri" panose="020F0502020204030204" pitchFamily="34" charset="0"/>
                <a:cs typeface="Calibri" panose="020F0502020204030204" pitchFamily="34" charset="0"/>
              </a:rPr>
              <a:t>grep(pattern, strings, options)</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agrep</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t>
            </a:r>
            <a:r>
              <a:rPr lang="en-US" sz="1000" u="sng" dirty="0">
                <a:solidFill>
                  <a:prstClr val="black"/>
                </a:solidFill>
                <a:ea typeface="Calibri" panose="020F0502020204030204" pitchFamily="34" charset="0"/>
                <a:cs typeface="Calibri" panose="020F0502020204030204" pitchFamily="34" charset="0"/>
              </a:rPr>
              <a:t>a vector with the indices of each fuzzy match, or use value=TRUE option to return the matched element itself. </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agrep</a:t>
            </a:r>
            <a:r>
              <a:rPr lang="en-US" sz="800" dirty="0">
                <a:solidFill>
                  <a:prstClr val="black"/>
                </a:solidFill>
                <a:highlight>
                  <a:srgbClr val="D3D3D3"/>
                </a:highlight>
                <a:ea typeface="Calibri" panose="020F0502020204030204" pitchFamily="34" charset="0"/>
                <a:cs typeface="Calibri" panose="020F0502020204030204" pitchFamily="34" charset="0"/>
              </a:rPr>
              <a:t>(pattern, strings, </a:t>
            </a:r>
            <a:r>
              <a:rPr lang="en-US" sz="800" dirty="0" err="1">
                <a:solidFill>
                  <a:prstClr val="black"/>
                </a:solidFill>
                <a:highlight>
                  <a:srgbClr val="D3D3D3"/>
                </a:highlight>
                <a:ea typeface="Calibri" panose="020F0502020204030204" pitchFamily="34" charset="0"/>
                <a:cs typeface="Calibri" panose="020F0502020204030204" pitchFamily="34" charset="0"/>
              </a:rPr>
              <a:t>max.distance</a:t>
            </a:r>
            <a:r>
              <a:rPr lang="en-US" sz="800" dirty="0">
                <a:solidFill>
                  <a:prstClr val="black"/>
                </a:solidFill>
                <a:highlight>
                  <a:srgbClr val="D3D3D3"/>
                </a:highlight>
                <a:ea typeface="Calibri" panose="020F0502020204030204" pitchFamily="34" charset="0"/>
                <a:cs typeface="Calibri" panose="020F0502020204030204" pitchFamily="34" charset="0"/>
              </a:rPr>
              <a:t>, options)</a:t>
            </a:r>
          </a:p>
          <a:p>
            <a:pPr marL="457200" lvl="1">
              <a:lnSpc>
                <a:spcPct val="107000"/>
              </a:lnSpc>
              <a:spcBef>
                <a:spcPts val="0"/>
              </a:spcBef>
            </a:pPr>
            <a:r>
              <a:rPr lang="en-US" sz="800" dirty="0" err="1">
                <a:solidFill>
                  <a:prstClr val="black"/>
                </a:solidFill>
                <a:ea typeface="Calibri" panose="020F0502020204030204" pitchFamily="34" charset="0"/>
                <a:cs typeface="Calibri" panose="020F0502020204030204" pitchFamily="34" charset="0"/>
              </a:rPr>
              <a:t>agrepl</a:t>
            </a:r>
            <a:r>
              <a:rPr lang="en-US" sz="800" dirty="0">
                <a:solidFill>
                  <a:prstClr val="black"/>
                </a:solidFill>
                <a:ea typeface="Calibri" panose="020F0502020204030204" pitchFamily="34" charset="0"/>
                <a:cs typeface="Calibri" panose="020F0502020204030204" pitchFamily="34" charset="0"/>
              </a:rPr>
              <a:t>() will return a logical vector (see grep() vs </a:t>
            </a:r>
            <a:r>
              <a:rPr lang="en-US" sz="800" dirty="0" err="1">
                <a:solidFill>
                  <a:prstClr val="black"/>
                </a:solidFill>
                <a:ea typeface="Calibri" panose="020F0502020204030204" pitchFamily="34" charset="0"/>
                <a:cs typeface="Calibri" panose="020F0502020204030204" pitchFamily="34" charset="0"/>
              </a:rPr>
              <a:t>grepl</a:t>
            </a:r>
            <a:r>
              <a:rPr lang="en-US" sz="800" dirty="0">
                <a:solidFill>
                  <a:prstClr val="black"/>
                </a:solidFill>
                <a:ea typeface="Calibri" panose="020F0502020204030204" pitchFamily="34" charset="0"/>
                <a:cs typeface="Calibri" panose="020F0502020204030204" pitchFamily="34" charset="0"/>
              </a:rPr>
              <a:t>).  </a:t>
            </a:r>
            <a:endParaRPr lang="en-US" sz="800" dirty="0">
              <a:solidFill>
                <a:prstClr val="black"/>
              </a:solidFill>
              <a:highlight>
                <a:srgbClr val="D3D3D3"/>
              </a:highlight>
              <a:ea typeface="Calibri" panose="020F0502020204030204" pitchFamily="34" charset="0"/>
              <a:cs typeface="Calibri" panose="020F0502020204030204" pitchFamily="34"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grepl</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rPr>
              <a:t>vector of TRUE/FALSE the same length as the </a:t>
            </a:r>
            <a:r>
              <a:rPr lang="en-US" sz="1000" u="sng" dirty="0" err="1">
                <a:solidFill>
                  <a:prstClr val="black"/>
                </a:solidFill>
              </a:rPr>
              <a:t>the</a:t>
            </a:r>
            <a:r>
              <a:rPr lang="en-US" sz="1000" u="sng" dirty="0">
                <a:solidFill>
                  <a:prstClr val="black"/>
                </a:solidFill>
              </a:rPr>
              <a:t> input data</a:t>
            </a:r>
            <a:r>
              <a:rPr lang="en-US" sz="1000" dirty="0">
                <a:solidFill>
                  <a:prstClr val="black"/>
                </a:solidFill>
              </a:rPr>
              <a:t>. TRUE means a match was found. </a:t>
            </a:r>
            <a:endParaRPr lang="en-US" sz="10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grepl</a:t>
            </a:r>
            <a:r>
              <a:rPr lang="en-US" sz="800" dirty="0">
                <a:solidFill>
                  <a:prstClr val="black"/>
                </a:solidFill>
                <a:highlight>
                  <a:srgbClr val="D3D3D3"/>
                </a:highlight>
                <a:ea typeface="Calibri" panose="020F0502020204030204" pitchFamily="34" charset="0"/>
                <a:cs typeface="Calibri" panose="020F0502020204030204" pitchFamily="34" charset="0"/>
              </a:rPr>
              <a:t>(pattern, strings, options)</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str_detect</a:t>
            </a:r>
            <a:r>
              <a:rPr lang="en-US" sz="1000" b="1" dirty="0">
                <a:solidFill>
                  <a:prstClr val="black"/>
                </a:solidFill>
                <a:ea typeface="Calibri" panose="020F0502020204030204" pitchFamily="34" charset="0"/>
                <a:cs typeface="Calibri" panose="020F0502020204030204" pitchFamily="34" charset="0"/>
              </a:rPr>
              <a:t>() </a:t>
            </a:r>
            <a:r>
              <a:rPr lang="en-US" sz="1000" dirty="0">
                <a:solidFill>
                  <a:prstClr val="black"/>
                </a:solidFill>
                <a:ea typeface="Calibri" panose="020F0502020204030204" pitchFamily="34" charset="0"/>
                <a:cs typeface="Calibri" panose="020F0502020204030204" pitchFamily="34" charset="0"/>
              </a:rPr>
              <a:t>will return a </a:t>
            </a:r>
            <a:r>
              <a:rPr lang="en-US" sz="1000" u="sng" dirty="0">
                <a:solidFill>
                  <a:prstClr val="black"/>
                </a:solidFill>
              </a:rPr>
              <a:t>vector of TRUE/FALSE the same length as the </a:t>
            </a:r>
            <a:r>
              <a:rPr lang="en-US" sz="1000" u="sng" dirty="0" err="1">
                <a:solidFill>
                  <a:prstClr val="black"/>
                </a:solidFill>
              </a:rPr>
              <a:t>the</a:t>
            </a:r>
            <a:r>
              <a:rPr lang="en-US" sz="1000" u="sng" dirty="0">
                <a:solidFill>
                  <a:prstClr val="black"/>
                </a:solidFill>
              </a:rPr>
              <a:t> input data</a:t>
            </a:r>
            <a:r>
              <a:rPr lang="en-US" sz="1000" dirty="0">
                <a:solidFill>
                  <a:prstClr val="black"/>
                </a:solidFill>
              </a:rPr>
              <a:t>. TRUE means a match was found. </a:t>
            </a:r>
            <a:endParaRPr lang="en-US" sz="1000"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stringr</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str_detect</a:t>
            </a:r>
            <a:r>
              <a:rPr lang="en-US" sz="800" dirty="0">
                <a:solidFill>
                  <a:prstClr val="black"/>
                </a:solidFill>
                <a:highlight>
                  <a:srgbClr val="D3D3D3"/>
                </a:highlight>
                <a:ea typeface="Calibri" panose="020F0502020204030204" pitchFamily="34" charset="0"/>
                <a:cs typeface="Calibri" panose="020F0502020204030204" pitchFamily="34" charset="0"/>
              </a:rPr>
              <a:t>(strings, pattern, options)</a:t>
            </a:r>
          </a:p>
          <a:p>
            <a:pPr marL="457200" lvl="1" indent="0">
              <a:lnSpc>
                <a:spcPct val="107000"/>
              </a:lnSpc>
              <a:spcBef>
                <a:spcPts val="0"/>
              </a:spcBef>
              <a:buNone/>
            </a:pPr>
            <a:endParaRPr lang="en-US" sz="10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0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str_match</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return the portion of the text which matched the pattern if a match is found, else NA. The result is </a:t>
            </a:r>
            <a:r>
              <a:rPr lang="en-US" sz="1000" u="sng" dirty="0">
                <a:solidFill>
                  <a:prstClr val="black"/>
                </a:solidFill>
              </a:rPr>
              <a:t>a character matrix made up of    </a:t>
            </a:r>
          </a:p>
          <a:p>
            <a:pPr marL="0" lvl="0" indent="0">
              <a:lnSpc>
                <a:spcPct val="107000"/>
              </a:lnSpc>
              <a:spcBef>
                <a:spcPts val="0"/>
              </a:spcBef>
              <a:buNone/>
            </a:pPr>
            <a:r>
              <a:rPr lang="en-US" sz="1000" dirty="0">
                <a:solidFill>
                  <a:prstClr val="black"/>
                </a:solidFill>
              </a:rPr>
              <a:t>      </a:t>
            </a:r>
            <a:r>
              <a:rPr lang="en-US" sz="1000" u="sng" dirty="0">
                <a:solidFill>
                  <a:prstClr val="black"/>
                </a:solidFill>
              </a:rPr>
              <a:t>ONLY the matched part of the full text. First column is the complete match, followed  by one column for each capture group.</a:t>
            </a:r>
            <a:endParaRPr lang="en-US" sz="1000" u="sng" dirty="0">
              <a:solidFill>
                <a:prstClr val="black"/>
              </a:solidFill>
              <a:ea typeface="Calibri" panose="020F0502020204030204" pitchFamily="34" charset="0"/>
              <a:cs typeface="Calibri" panose="020F0502020204030204" pitchFamily="34" charset="0"/>
            </a:endParaRP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stringr</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str_match</a:t>
            </a:r>
            <a:r>
              <a:rPr lang="en-US" sz="800" dirty="0">
                <a:solidFill>
                  <a:prstClr val="black"/>
                </a:solidFill>
                <a:highlight>
                  <a:srgbClr val="D3D3D3"/>
                </a:highlight>
                <a:ea typeface="Calibri" panose="020F0502020204030204" pitchFamily="34" charset="0"/>
                <a:cs typeface="Calibri" panose="020F0502020204030204" pitchFamily="34" charset="0"/>
              </a:rPr>
              <a:t>(strings, pattern)</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strapply</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apply a function over the matched items and return them </a:t>
            </a:r>
            <a:r>
              <a:rPr lang="en-US" sz="1000" dirty="0">
                <a:solidFill>
                  <a:prstClr val="black"/>
                </a:solidFill>
              </a:rPr>
              <a:t>as a </a:t>
            </a:r>
            <a:r>
              <a:rPr lang="en-US" sz="1000" u="sng" dirty="0">
                <a:solidFill>
                  <a:prstClr val="black"/>
                </a:solidFill>
              </a:rPr>
              <a:t>list of character vectors </a:t>
            </a:r>
            <a:r>
              <a:rPr lang="en-US" sz="1000" dirty="0">
                <a:solidFill>
                  <a:prstClr val="black"/>
                </a:solidFill>
                <a:ea typeface="Calibri" panose="020F0502020204030204" pitchFamily="34" charset="0"/>
                <a:cs typeface="Calibri" panose="020F0502020204030204" pitchFamily="34" charset="0"/>
              </a:rPr>
              <a:t>	</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requires the </a:t>
            </a:r>
            <a:r>
              <a:rPr lang="en-US" sz="800" dirty="0" err="1">
                <a:solidFill>
                  <a:prstClr val="black"/>
                </a:solidFill>
                <a:ea typeface="Calibri" panose="020F0502020204030204" pitchFamily="34" charset="0"/>
                <a:cs typeface="Calibri" panose="020F0502020204030204" pitchFamily="34" charset="0"/>
              </a:rPr>
              <a:t>gsubfn</a:t>
            </a:r>
            <a:r>
              <a:rPr lang="en-US" sz="800" dirty="0">
                <a:solidFill>
                  <a:prstClr val="black"/>
                </a:solidFill>
                <a:ea typeface="Calibri" panose="020F0502020204030204" pitchFamily="34" charset="0"/>
                <a:cs typeface="Calibri" panose="020F0502020204030204" pitchFamily="34" charset="0"/>
              </a:rPr>
              <a:t> package</a:t>
            </a:r>
            <a:endParaRPr lang="en-US" sz="11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 </a:t>
            </a:r>
            <a:r>
              <a:rPr lang="en-US" sz="800" dirty="0" err="1">
                <a:solidFill>
                  <a:prstClr val="black"/>
                </a:solidFill>
                <a:highlight>
                  <a:srgbClr val="D3D3D3"/>
                </a:highlight>
                <a:ea typeface="Calibri" panose="020F0502020204030204" pitchFamily="34" charset="0"/>
                <a:cs typeface="Calibri" panose="020F0502020204030204" pitchFamily="34" charset="0"/>
              </a:rPr>
              <a:t>strapply</a:t>
            </a:r>
            <a:r>
              <a:rPr lang="en-US" sz="800" dirty="0">
                <a:solidFill>
                  <a:prstClr val="black"/>
                </a:solidFill>
                <a:highlight>
                  <a:srgbClr val="D3D3D3"/>
                </a:highlight>
                <a:ea typeface="Calibri" panose="020F0502020204030204" pitchFamily="34" charset="0"/>
                <a:cs typeface="Calibri" panose="020F0502020204030204" pitchFamily="34" charset="0"/>
              </a:rPr>
              <a:t>(strings, pattern, function)</a:t>
            </a: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457200" lvl="1" indent="0">
              <a:lnSpc>
                <a:spcPct val="107000"/>
              </a:lnSpc>
              <a:spcBef>
                <a:spcPts val="0"/>
              </a:spcBef>
              <a:buNone/>
            </a:pPr>
            <a:endParaRPr lang="en-US" sz="1100" dirty="0">
              <a:solidFill>
                <a:prstClr val="black"/>
              </a:solidFill>
              <a:ea typeface="Calibri" panose="020F0502020204030204" pitchFamily="34" charset="0"/>
              <a:cs typeface="Times New Roman" panose="02020603050405020304" pitchFamily="18" charset="0"/>
            </a:endParaRPr>
          </a:p>
          <a:p>
            <a:pPr marL="0" lvl="0">
              <a:lnSpc>
                <a:spcPct val="107000"/>
              </a:lnSpc>
              <a:spcBef>
                <a:spcPts val="0"/>
              </a:spcBef>
            </a:pPr>
            <a:r>
              <a:rPr lang="en-US" sz="1000" b="1" dirty="0" err="1">
                <a:solidFill>
                  <a:prstClr val="black"/>
                </a:solidFill>
                <a:ea typeface="Calibri" panose="020F0502020204030204" pitchFamily="34" charset="0"/>
                <a:cs typeface="Calibri" panose="020F0502020204030204" pitchFamily="34" charset="0"/>
              </a:rPr>
              <a:t>gsub</a:t>
            </a:r>
            <a:r>
              <a:rPr lang="en-US" sz="1000" b="1" dirty="0">
                <a:solidFill>
                  <a:prstClr val="black"/>
                </a:solidFill>
                <a:ea typeface="Calibri" panose="020F0502020204030204" pitchFamily="34" charset="0"/>
                <a:cs typeface="Calibri" panose="020F0502020204030204" pitchFamily="34" charset="0"/>
              </a:rPr>
              <a:t>()</a:t>
            </a:r>
            <a:r>
              <a:rPr lang="en-US" sz="1000" dirty="0">
                <a:solidFill>
                  <a:prstClr val="black"/>
                </a:solidFill>
                <a:ea typeface="Calibri" panose="020F0502020204030204" pitchFamily="34" charset="0"/>
                <a:cs typeface="Calibri" panose="020F0502020204030204" pitchFamily="34" charset="0"/>
              </a:rPr>
              <a:t> will replace the text that matches your pattern and return your input in the </a:t>
            </a:r>
            <a:r>
              <a:rPr lang="en-US" sz="1000" u="sng" dirty="0">
                <a:solidFill>
                  <a:prstClr val="black"/>
                </a:solidFill>
                <a:ea typeface="Calibri" panose="020F0502020204030204" pitchFamily="34" charset="0"/>
                <a:cs typeface="Calibri" panose="020F0502020204030204" pitchFamily="34" charset="0"/>
              </a:rPr>
              <a:t>same format it was passed as</a:t>
            </a:r>
            <a:r>
              <a:rPr lang="en-US" sz="1000" dirty="0">
                <a:solidFill>
                  <a:prstClr val="black"/>
                </a:solidFill>
                <a:ea typeface="Calibri" panose="020F0502020204030204" pitchFamily="34" charset="0"/>
                <a:cs typeface="Calibri" panose="020F0502020204030204" pitchFamily="34" charset="0"/>
              </a:rPr>
              <a:t>.</a:t>
            </a:r>
          </a:p>
          <a:p>
            <a:pPr marL="457200" lvl="1">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This is part of base R</a:t>
            </a:r>
            <a:endParaRPr lang="en-US" sz="900" dirty="0">
              <a:solidFill>
                <a:prstClr val="black"/>
              </a:solidFill>
              <a:ea typeface="Calibri" panose="020F0502020204030204" pitchFamily="34" charset="0"/>
              <a:cs typeface="Times New Roman" panose="02020603050405020304" pitchFamily="18" charset="0"/>
            </a:endParaRPr>
          </a:p>
          <a:p>
            <a:pPr marL="457200" lvl="1" indent="457200">
              <a:lnSpc>
                <a:spcPct val="107000"/>
              </a:lnSpc>
              <a:spcBef>
                <a:spcPts val="0"/>
              </a:spcBef>
            </a:pPr>
            <a:r>
              <a:rPr lang="en-US" sz="800" dirty="0">
                <a:solidFill>
                  <a:prstClr val="black"/>
                </a:solidFill>
                <a:ea typeface="Calibri" panose="020F0502020204030204" pitchFamily="34" charset="0"/>
                <a:cs typeface="Calibri" panose="020F0502020204030204" pitchFamily="34" charset="0"/>
              </a:rPr>
              <a:t>The format is:</a:t>
            </a:r>
            <a:r>
              <a:rPr lang="en-US" sz="800" dirty="0">
                <a:solidFill>
                  <a:prstClr val="black"/>
                </a:solidFill>
                <a:highlight>
                  <a:srgbClr val="D3D3D3"/>
                </a:highlight>
                <a:ea typeface="Calibri" panose="020F0502020204030204" pitchFamily="34" charset="0"/>
                <a:cs typeface="Calibri" panose="020F0502020204030204" pitchFamily="34" charset="0"/>
              </a:rPr>
              <a:t> </a:t>
            </a:r>
            <a:r>
              <a:rPr lang="en-US" sz="800" dirty="0" err="1">
                <a:solidFill>
                  <a:prstClr val="black"/>
                </a:solidFill>
                <a:highlight>
                  <a:srgbClr val="D3D3D3"/>
                </a:highlight>
                <a:ea typeface="Calibri" panose="020F0502020204030204" pitchFamily="34" charset="0"/>
                <a:cs typeface="Calibri" panose="020F0502020204030204" pitchFamily="34" charset="0"/>
              </a:rPr>
              <a:t>gsub</a:t>
            </a:r>
            <a:r>
              <a:rPr lang="en-US" sz="800" dirty="0">
                <a:solidFill>
                  <a:prstClr val="black"/>
                </a:solidFill>
                <a:highlight>
                  <a:srgbClr val="D3D3D3"/>
                </a:highlight>
                <a:ea typeface="Calibri" panose="020F0502020204030204" pitchFamily="34" charset="0"/>
                <a:cs typeface="Calibri" panose="020F0502020204030204" pitchFamily="34" charset="0"/>
              </a:rPr>
              <a:t>(pattern, replacement, strings)</a:t>
            </a:r>
          </a:p>
          <a:p>
            <a:pPr marL="0" indent="0">
              <a:buNone/>
            </a:pPr>
            <a:endParaRPr lang="en-US" dirty="0"/>
          </a:p>
        </p:txBody>
      </p:sp>
    </p:spTree>
    <p:extLst>
      <p:ext uri="{BB962C8B-B14F-4D97-AF65-F5344CB8AC3E}">
        <p14:creationId xmlns:p14="http://schemas.microsoft.com/office/powerpoint/2010/main" val="3994968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Picture 3"/>
          <p:cNvPicPr/>
          <p:nvPr/>
        </p:nvPicPr>
        <p:blipFill>
          <a:blip r:embed="rId2"/>
          <a:stretch>
            <a:fillRect/>
          </a:stretch>
        </p:blipFill>
        <p:spPr>
          <a:xfrm>
            <a:off x="3836323" y="1977404"/>
            <a:ext cx="7257011" cy="4721428"/>
          </a:xfrm>
          <a:prstGeom prst="rect">
            <a:avLst/>
          </a:prstGeom>
        </p:spPr>
      </p:pic>
      <p:sp>
        <p:nvSpPr>
          <p:cNvPr id="5" name="TextBox 4"/>
          <p:cNvSpPr txBox="1"/>
          <p:nvPr/>
        </p:nvSpPr>
        <p:spPr>
          <a:xfrm>
            <a:off x="773084" y="1521430"/>
            <a:ext cx="9393381" cy="2862322"/>
          </a:xfrm>
          <a:prstGeom prst="rect">
            <a:avLst/>
          </a:prstGeom>
          <a:noFill/>
        </p:spPr>
        <p:txBody>
          <a:bodyPr wrap="square" rtlCol="0">
            <a:spAutoFit/>
          </a:bodyPr>
          <a:lstStyle/>
          <a:p>
            <a:r>
              <a:rPr lang="en-US" dirty="0" smtClean="0"/>
              <a:t>Our text has 4 strings which are answers to a survey question about pets:</a:t>
            </a:r>
          </a:p>
          <a:p>
            <a:pPr marL="342900" indent="-342900">
              <a:buFont typeface="+mj-lt"/>
              <a:buAutoNum type="arabicPeriod"/>
            </a:pPr>
            <a:r>
              <a:rPr lang="en-US" dirty="0" smtClean="0"/>
              <a:t>“3 cats and 2 dogs”</a:t>
            </a:r>
          </a:p>
          <a:p>
            <a:pPr marL="342900" indent="-342900">
              <a:buFont typeface="+mj-lt"/>
              <a:buAutoNum type="arabicPeriod"/>
            </a:pPr>
            <a:r>
              <a:rPr lang="en-US" dirty="0" smtClean="0"/>
              <a:t>“1 cat, 2 ferrets, 1 dog”</a:t>
            </a:r>
          </a:p>
          <a:p>
            <a:pPr marL="342900" indent="-342900">
              <a:buFont typeface="+mj-lt"/>
              <a:buAutoNum type="arabicPeriod"/>
            </a:pPr>
            <a:r>
              <a:rPr lang="en-US" dirty="0" smtClean="0"/>
              <a:t>“1 snake, 2 cats”</a:t>
            </a:r>
          </a:p>
          <a:p>
            <a:pPr marL="342900" indent="-342900">
              <a:buFont typeface="+mj-lt"/>
              <a:buAutoNum type="arabicPeriod"/>
            </a:pPr>
            <a:r>
              <a:rPr lang="en-US" dirty="0" smtClean="0"/>
              <a:t>“1 dog, 3 </a:t>
            </a:r>
            <a:r>
              <a:rPr lang="en-US" dirty="0" err="1" smtClean="0"/>
              <a:t>ctas</a:t>
            </a:r>
            <a:r>
              <a:rPr lang="en-US" dirty="0" smtClean="0"/>
              <a:t>”</a:t>
            </a:r>
          </a:p>
          <a:p>
            <a:pPr marL="342900" indent="-342900">
              <a:buFont typeface="+mj-lt"/>
              <a:buAutoNum type="arabicPeriod"/>
            </a:pPr>
            <a:endParaRPr lang="en-US" dirty="0" smtClean="0"/>
          </a:p>
          <a:p>
            <a:endParaRPr lang="en-US" dirty="0"/>
          </a:p>
          <a:p>
            <a:r>
              <a:rPr lang="en-US" dirty="0" smtClean="0"/>
              <a:t>Let’s use the simple pattern</a:t>
            </a:r>
          </a:p>
          <a:p>
            <a:r>
              <a:rPr lang="en-US" dirty="0" smtClean="0"/>
              <a:t>“cat” to demonstrate the use</a:t>
            </a:r>
          </a:p>
          <a:p>
            <a:r>
              <a:rPr lang="en-US" dirty="0"/>
              <a:t>o</a:t>
            </a:r>
            <a:r>
              <a:rPr lang="en-US" dirty="0" smtClean="0"/>
              <a:t>f these functions:</a:t>
            </a:r>
            <a:endParaRPr lang="en-US" dirty="0"/>
          </a:p>
        </p:txBody>
      </p:sp>
      <p:sp>
        <p:nvSpPr>
          <p:cNvPr id="3" name="TextBox 2"/>
          <p:cNvSpPr txBox="1"/>
          <p:nvPr/>
        </p:nvSpPr>
        <p:spPr>
          <a:xfrm>
            <a:off x="523702" y="4796444"/>
            <a:ext cx="3017520" cy="1292662"/>
          </a:xfrm>
          <a:prstGeom prst="rect">
            <a:avLst/>
          </a:prstGeom>
          <a:noFill/>
        </p:spPr>
        <p:txBody>
          <a:bodyPr wrap="square" rtlCol="0">
            <a:spAutoFit/>
          </a:bodyPr>
          <a:lstStyle/>
          <a:p>
            <a:pPr marL="0" lvl="1" algn="ctr"/>
            <a:r>
              <a:rPr lang="en-US" sz="2000" dirty="0">
                <a:highlight>
                  <a:srgbClr val="D3D3D3"/>
                </a:highlight>
                <a:latin typeface="Calibri" panose="020F0502020204030204" pitchFamily="34" charset="0"/>
                <a:ea typeface="Calibri" panose="020F0502020204030204" pitchFamily="34" charset="0"/>
                <a:cs typeface="Calibri" panose="020F0502020204030204" pitchFamily="34" charset="0"/>
              </a:rPr>
              <a:t>*Next time, we can review how to use these </a:t>
            </a:r>
            <a:r>
              <a:rPr lang="en-US" sz="2000" dirty="0" smtClean="0">
                <a:highlight>
                  <a:srgbClr val="D3D3D3"/>
                </a:highlight>
                <a:latin typeface="Calibri" panose="020F0502020204030204" pitchFamily="34" charset="0"/>
                <a:ea typeface="Calibri" panose="020F0502020204030204" pitchFamily="34" charset="0"/>
                <a:cs typeface="Calibri" panose="020F0502020204030204" pitchFamily="34" charset="0"/>
              </a:rPr>
              <a:t>output types in more detail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74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circle(in)">
                                      <p:cBhvr>
                                        <p:cTn id="7" dur="2000"/>
                                        <p:tgtEl>
                                          <p:spTgt spid="5">
                                            <p:txEl>
                                              <p:pRg st="7" end="7"/>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circle(in)">
                                      <p:cBhvr>
                                        <p:cTn id="10" dur="2000"/>
                                        <p:tgtEl>
                                          <p:spTgt spid="5">
                                            <p:txEl>
                                              <p:pRg st="8" end="8"/>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circle(in)">
                                      <p:cBhvr>
                                        <p:cTn id="13" dur="2000"/>
                                        <p:tgtEl>
                                          <p:spTgt spid="5">
                                            <p:txEl>
                                              <p:pRg st="9" end="9"/>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12706</TotalTime>
  <Words>6183</Words>
  <Application>Microsoft Office PowerPoint</Application>
  <PresentationFormat>Widescreen</PresentationFormat>
  <Paragraphs>783</Paragraphs>
  <Slides>54</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Arial</vt:lpstr>
      <vt:lpstr>Bahnschrift Condensed</vt:lpstr>
      <vt:lpstr>Calibri</vt:lpstr>
      <vt:lpstr>Consolas</vt:lpstr>
      <vt:lpstr>Symbol</vt:lpstr>
      <vt:lpstr>Times New Roman</vt:lpstr>
      <vt:lpstr>Wingdings</vt:lpstr>
      <vt:lpstr>Office Theme</vt:lpstr>
      <vt:lpstr>Document</vt:lpstr>
      <vt:lpstr>REGEX</vt:lpstr>
      <vt:lpstr>PRESENTATION DAY 1</vt:lpstr>
      <vt:lpstr>What is REGEX?</vt:lpstr>
      <vt:lpstr>Why REGEX?</vt:lpstr>
      <vt:lpstr>REGEX is not direct, literal matching</vt:lpstr>
      <vt:lpstr>REGEX is not “fuzzy” matching</vt:lpstr>
      <vt:lpstr>What is REGEX made of?</vt:lpstr>
      <vt:lpstr>A few ways to use REGEX in R</vt:lpstr>
      <vt:lpstr>Examples </vt:lpstr>
      <vt:lpstr>How to set up a REGEX</vt:lpstr>
      <vt:lpstr>Let’s build our REGEX</vt:lpstr>
      <vt:lpstr>Let’s build our REGEX</vt:lpstr>
      <vt:lpstr>Let’s build our REGEX</vt:lpstr>
      <vt:lpstr>Let’s build our REGEX</vt:lpstr>
      <vt:lpstr>How to test REGEX when writing it</vt:lpstr>
      <vt:lpstr>Homework! Yay!</vt:lpstr>
      <vt:lpstr>Resources</vt:lpstr>
      <vt:lpstr>PRESENTATION DAY 2</vt:lpstr>
      <vt:lpstr>Let’s review the homework dataset</vt:lpstr>
      <vt:lpstr>What might we notice as issues?</vt:lpstr>
      <vt:lpstr>Homework Question – Part 1</vt:lpstr>
      <vt:lpstr>Homework Solution – Part 1</vt:lpstr>
      <vt:lpstr>Homework Errors – Part 1</vt:lpstr>
      <vt:lpstr>Homework Errors – Part 1</vt:lpstr>
      <vt:lpstr>Don’t be too greedy</vt:lpstr>
      <vt:lpstr>Homework – Part 2</vt:lpstr>
      <vt:lpstr>Homework Errors – Part 2</vt:lpstr>
      <vt:lpstr>Homework Applications</vt:lpstr>
      <vt:lpstr>Other Questions</vt:lpstr>
      <vt:lpstr>Shout out </vt:lpstr>
      <vt:lpstr>Next time </vt:lpstr>
      <vt:lpstr>PRESENTATION DAY 3</vt:lpstr>
      <vt:lpstr>REGEX application</vt:lpstr>
      <vt:lpstr>Our sample data</vt:lpstr>
      <vt:lpstr>Clean up phone numbers</vt:lpstr>
      <vt:lpstr>Clean up phone numbers</vt:lpstr>
      <vt:lpstr>Clean up phone numbers</vt:lpstr>
      <vt:lpstr>Clean up phone numbers</vt:lpstr>
      <vt:lpstr>Clean up phone numbers</vt:lpstr>
      <vt:lpstr>Add a column to flag Lyme testing</vt:lpstr>
      <vt:lpstr>Add a column to flag Lyme testing</vt:lpstr>
      <vt:lpstr>Add a column to flag Anaplasmosis testing</vt:lpstr>
      <vt:lpstr>Add a column to flag Anaplasmosis testing</vt:lpstr>
      <vt:lpstr>Add a column with the name of any select antibiotics that were prescribed</vt:lpstr>
      <vt:lpstr>Add a column with the name of any select antibiotics that were prescribed</vt:lpstr>
      <vt:lpstr>Create a subset for a certain doctor</vt:lpstr>
      <vt:lpstr>Create a subset for a certain doctor</vt:lpstr>
      <vt:lpstr>Make a clean table of patient test results</vt:lpstr>
      <vt:lpstr>Make a clean table of patient test results</vt:lpstr>
      <vt:lpstr>Clean up the gender column</vt:lpstr>
      <vt:lpstr>Clean up the gender column</vt:lpstr>
      <vt:lpstr>Review the results</vt:lpstr>
      <vt:lpstr>Questions?</vt:lpstr>
      <vt:lpstr>Try it on your own!</vt:lpstr>
    </vt:vector>
  </TitlesOfParts>
  <Company>City of Detroit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MSSS</dc:title>
  <dc:creator>Samantha Bell</dc:creator>
  <cp:lastModifiedBy>Samantha Bell</cp:lastModifiedBy>
  <cp:revision>178</cp:revision>
  <dcterms:created xsi:type="dcterms:W3CDTF">2021-01-15T14:43:19Z</dcterms:created>
  <dcterms:modified xsi:type="dcterms:W3CDTF">2021-04-06T23:29:57Z</dcterms:modified>
</cp:coreProperties>
</file>